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1"/>
  </p:sldMasterIdLst>
  <p:notesMasterIdLst>
    <p:notesMasterId r:id="rId33"/>
  </p:notesMasterIdLst>
  <p:handoutMasterIdLst>
    <p:handoutMasterId r:id="rId34"/>
  </p:handoutMasterIdLst>
  <p:sldIdLst>
    <p:sldId id="256" r:id="rId12"/>
    <p:sldId id="2147483481" r:id="rId13"/>
    <p:sldId id="2147473437" r:id="rId14"/>
    <p:sldId id="3884" r:id="rId15"/>
    <p:sldId id="2147472230" r:id="rId16"/>
    <p:sldId id="257" r:id="rId17"/>
    <p:sldId id="2147483480" r:id="rId18"/>
    <p:sldId id="258" r:id="rId19"/>
    <p:sldId id="3879" r:id="rId20"/>
    <p:sldId id="282" r:id="rId21"/>
    <p:sldId id="2147473728" r:id="rId22"/>
    <p:sldId id="3888" r:id="rId23"/>
    <p:sldId id="2147483472" r:id="rId24"/>
    <p:sldId id="2147483479" r:id="rId25"/>
    <p:sldId id="2147483474" r:id="rId26"/>
    <p:sldId id="2147483475" r:id="rId27"/>
    <p:sldId id="2147483476" r:id="rId28"/>
    <p:sldId id="2147483471" r:id="rId29"/>
    <p:sldId id="2147473641" r:id="rId30"/>
    <p:sldId id="2147473423" r:id="rId31"/>
    <p:sldId id="2147473727" r:id="rId32"/>
  </p:sldIdLst>
  <p:sldSz cx="12192000" cy="6858000"/>
  <p:notesSz cx="6858000" cy="9144000"/>
  <p:embeddedFontLst>
    <p:embeddedFont>
      <p:font typeface="Arial Nova" panose="020B0504020202020204" pitchFamily="34" charset="0"/>
      <p:regular r:id="rId35"/>
      <p:bold r:id="rId36"/>
      <p:italic r:id="rId37"/>
      <p:boldItalic r:id="rId38"/>
    </p:embeddedFont>
    <p:embeddedFont>
      <p:font typeface="Ubuntu Light" panose="020B0304030602030204" pitchFamily="34" charset="0"/>
      <p:regular r:id="rId39"/>
      <p:italic r:id="rId40"/>
    </p:embeddedFont>
  </p:embeddedFontLst>
  <p:custDataLst>
    <p:custData r:id="rId1"/>
    <p:custData r:id="rId5"/>
    <p:custData r:id="rId7"/>
    <p:custData r:id="rId8"/>
    <p:custData r:id="rId3"/>
    <p:custData r:id="rId9"/>
    <p:custData r:id="rId4"/>
    <p:tags r:id="rId41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38F2039-3FAD-6D63-43FA-D616FDCB5C49}" name="Alberto Gimona" initials="AG" userId="S::alberto.gimona@idorsia.com::b6565540-6114-471d-bd38-22127415719e" providerId="AD"/>
  <p188:author id="{3990F5F4-F8B3-43CC-09BC-A5B937D0803B}" name="Frederic Naud" initials="FN" userId="S::frederic.naud@idorsia.com::8f103887-823a-4810-85bb-6855165e4307" providerId="AD"/>
  <p188:author id="{E9A57BF6-57E0-4873-7F73-3E3E36D61001}" name="Annyesha Satapathy" initials="AS" userId="S::annyesha.satapathy@idorsia.com::dfb03281-1446-49c1-9989-8898bcc58ca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DD63ED-5EA5-E6C2-0821-FDFD823B82E5}" v="32" dt="2025-06-30T08:29:49.319"/>
  </p1510:revLst>
</p1510:revInfo>
</file>

<file path=ppt/tableStyles.xml><?xml version="1.0" encoding="utf-8"?>
<a:tblStyleLst xmlns:a="http://schemas.openxmlformats.org/drawingml/2006/main" def="{9190C3A1-953D-48F5-89CA-186AD0C6667E}">
  <a:tblStyle styleId="{9190C3A1-953D-48F5-89CA-186AD0C6667E}" styleName="Idorsia">
    <a:tblBg>
      <a:effect>
        <a:effectLst/>
      </a:effect>
    </a:tblBg>
    <a:wholeTbl>
      <a:tcTxStyle b="off" i="off">
        <a:fontRef idx="minor"/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4233" cap="flat" cmpd="sng" algn="ctr">
              <a:solidFill>
                <a:schemeClr val="dk1"/>
              </a:solidFill>
              <a:prstDash val="solid"/>
            </a:ln>
          </a:bottom>
          <a:insideH>
            <a:ln w="4233" cap="flat" cmpd="sng" algn="ctr">
              <a:solidFill>
                <a:schemeClr val="dk1"/>
              </a:solidFill>
              <a:prstDash val="solid"/>
            </a:ln>
          </a:insideH>
          <a:insideV>
            <a:ln>
              <a:noFill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noFill/>
        </a:fill>
      </a:tcStyle>
    </a:wholeTbl>
    <a:firstRow>
      <a:tcTxStyle b="on" i="off">
        <a:fontRef idx="minor"/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50800" cap="flat" cmpd="sng" algn="ctr">
              <a:solidFill>
                <a:schemeClr val="dk1"/>
              </a:solidFill>
              <a:prstDash val="solid"/>
            </a:ln>
          </a:bottom>
          <a:insideH>
            <a:ln>
              <a:noFill/>
            </a:ln>
          </a:insideH>
          <a:insideV>
            <a:ln>
              <a:noFill/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9958" autoAdjust="0"/>
    <p:restoredTop sz="96247" autoAdjust="0"/>
  </p:normalViewPr>
  <p:slideViewPr>
    <p:cSldViewPr showGuides="1">
      <p:cViewPr varScale="1">
        <p:scale>
          <a:sx n="108" d="100"/>
          <a:sy n="108" d="100"/>
        </p:scale>
        <p:origin x="151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6" d="100"/>
          <a:sy n="96" d="100"/>
        </p:scale>
        <p:origin x="67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font" Target="fonts/font5.fntdata"/><Relationship Id="rId21" Type="http://schemas.openxmlformats.org/officeDocument/2006/relationships/slide" Target="slides/slide10.xml"/><Relationship Id="rId34" Type="http://schemas.openxmlformats.org/officeDocument/2006/relationships/handoutMaster" Target="handoutMasters/handoutMaster1.xml"/><Relationship Id="rId42" Type="http://schemas.openxmlformats.org/officeDocument/2006/relationships/presProps" Target="presProps.xml"/><Relationship Id="rId47" Type="http://schemas.microsoft.com/office/2018/10/relationships/authors" Target="authors.xml"/><Relationship Id="rId7" Type="http://schemas.openxmlformats.org/officeDocument/2006/relationships/customXml" Target="../customXml/item7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9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Master" Target="slideMasters/slideMaster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font" Target="fonts/font2.fntdata"/><Relationship Id="rId10" Type="http://schemas.openxmlformats.org/officeDocument/2006/relationships/customXml" Target="../customXml/item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font" Target="fonts/font1.fntdata"/><Relationship Id="rId43" Type="http://schemas.openxmlformats.org/officeDocument/2006/relationships/viewProps" Target="viewProps.xml"/><Relationship Id="rId8" Type="http://schemas.openxmlformats.org/officeDocument/2006/relationships/customXml" Target="../customXml/item8.xml"/><Relationship Id="rId3" Type="http://schemas.openxmlformats.org/officeDocument/2006/relationships/customXml" Target="../customXml/item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46" Type="http://schemas.microsoft.com/office/2015/10/relationships/revisionInfo" Target="revisionInfo.xml"/><Relationship Id="rId20" Type="http://schemas.openxmlformats.org/officeDocument/2006/relationships/slide" Target="slides/slide9.xml"/><Relationship Id="rId41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71F67A-1D06-4FFD-B79C-20A807E4F1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57BE90-0B66-4328-9460-A4C59DF068A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10D7B-95FF-4A2C-BAA0-AC737796652D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9CD9A5-D2B0-418B-A88D-B58863B9268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0604F5-5723-4D22-9124-C3C86E7778A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622B-004B-4168-A2A6-3CC4F46161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9501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Ubuntu Light" panose="020B0304030602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Ubuntu Light" panose="020B0304030602030204" pitchFamily="34" charset="0"/>
              </a:defRPr>
            </a:lvl1pPr>
          </a:lstStyle>
          <a:p>
            <a:fld id="{16C06310-2711-4AF3-A58B-55524ED8A563}" type="datetimeFigureOut">
              <a:rPr lang="en-GB" smtClean="0"/>
              <a:pPr/>
              <a:t>30/06/2025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99942"/>
            <a:ext cx="5486400" cy="360045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Ubuntu Light" panose="020B0304030602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Ubuntu Light" panose="020B0304030602030204" pitchFamily="34" charset="0"/>
              </a:defRPr>
            </a:lvl1pPr>
          </a:lstStyle>
          <a:p>
            <a:fld id="{D52FED03-E1B5-403F-B09C-1A6BCE7112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830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Ubuntu Light" panose="020B030403060203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Ubuntu Light" panose="020B030403060203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Ubuntu Light" panose="020B030403060203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Ubuntu Light" panose="020B030403060203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Ubuntu Light" panose="020B0304030602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2FED03-E1B5-403F-B09C-1A6BCE711260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8012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2FED03-E1B5-403F-B09C-1A6BCE711260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064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ECFE3-EEE8-4077-A07B-C19755F4AC4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0863" y="1977504"/>
            <a:ext cx="6624000" cy="1661993"/>
          </a:xfrm>
        </p:spPr>
        <p:txBody>
          <a:bodyPr anchor="t">
            <a:spAutoFit/>
          </a:bodyPr>
          <a:lstStyle>
            <a:lvl1pPr algn="l">
              <a:defRPr sz="6000"/>
            </a:lvl1pPr>
          </a:lstStyle>
          <a:p>
            <a:r>
              <a:rPr lang="en-US"/>
              <a:t>Right-click to select Idorsia headline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020D6C-8B6B-4DAF-A03B-D6DEFD0D7C6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50863" y="5805264"/>
            <a:ext cx="11090275" cy="820688"/>
          </a:xfrm>
        </p:spPr>
        <p:txBody>
          <a:bodyPr anchor="b"/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Event information – Department Location </a:t>
            </a:r>
            <a:r>
              <a:rPr lang="en-US"/>
              <a:t>– Date</a:t>
            </a:r>
            <a:endParaRPr lang="en-US" dirty="0"/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749D10EE-5B0D-4D8A-BCFF-09CE671A9FF5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30" b="14160"/>
          <a:stretch/>
        </p:blipFill>
        <p:spPr>
          <a:xfrm>
            <a:off x="74815" y="317765"/>
            <a:ext cx="2936857" cy="92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808983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C7B8657-9F4A-4A43-B335-5AECE164CC6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Title of Presentation - Optional Information - Date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48D0212-15C7-49EE-AAD6-A363D860AB1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6AF22BD-F177-49B3-8A3C-F35501EA2FB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201360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B90CB5-02F7-41C5-B151-695F54A59B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763935"/>
            <a:ext cx="11090275" cy="5048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FAC3672-C813-4907-B714-52E81C6A213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Title of Presentation - Optional Information - Date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BBAF44E-F8AC-4562-B075-D8B245A1290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619F942-83D3-420F-8850-94E25B8774E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CF3E0EF-8281-402E-BAA4-C833CDCB5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296097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losing" preserve="1" userDrawn="1">
  <p:cSld name="Clos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0D4699-2492-4B10-B833-928E795214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Title of Presentation - Optional Information - 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EBB68B-2465-40B4-9EEB-22104B1EE2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5DC7E-BA78-4A02-98F1-CC63BBC14C8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B146B2B-A440-48AB-B8DF-A5A489608A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0862" y="1977504"/>
            <a:ext cx="6624000" cy="2387600"/>
          </a:xfrm>
        </p:spPr>
        <p:txBody>
          <a:bodyPr anchor="t"/>
          <a:lstStyle>
            <a:lvl1pPr algn="l">
              <a:defRPr sz="6000"/>
            </a:lvl1pPr>
          </a:lstStyle>
          <a:p>
            <a:r>
              <a:rPr lang="en-US" dirty="0"/>
              <a:t>Right-click to select </a:t>
            </a:r>
            <a:r>
              <a:rPr lang="en-US" err="1"/>
              <a:t>Idorsia</a:t>
            </a:r>
            <a:r>
              <a:rPr lang="en-US"/>
              <a:t> headline</a:t>
            </a:r>
            <a:endParaRPr lang="en-US" dirty="0"/>
          </a:p>
        </p:txBody>
      </p:sp>
      <p:pic>
        <p:nvPicPr>
          <p:cNvPr id="7" name="Logo">
            <a:extLst>
              <a:ext uri="{FF2B5EF4-FFF2-40B4-BE49-F238E27FC236}">
                <a16:creationId xmlns:a16="http://schemas.microsoft.com/office/drawing/2014/main" id="{6E947948-485E-4EFF-A811-ACAE2E223BF9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30" b="14160"/>
          <a:stretch/>
        </p:blipFill>
        <p:spPr>
          <a:xfrm>
            <a:off x="74815" y="317765"/>
            <a:ext cx="2936857" cy="92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39074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0A33BE-C6B4-43E1-9E4C-97F2B03DC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2" y="1628775"/>
            <a:ext cx="11090275" cy="4537076"/>
          </a:xfrm>
        </p:spPr>
        <p:txBody>
          <a:bodyPr>
            <a:no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B90CB5-02F7-41C5-B151-695F54A59B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763935"/>
            <a:ext cx="11090275" cy="5048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FAC3672-C813-4907-B714-52E81C6A213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Title of Presentation - Optional Information - Date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BBAF44E-F8AC-4562-B075-D8B245A1290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D37FD71-3BF2-4567-8A44-A50840E5475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BF460E3-7AEB-475F-891E-F480DFFDB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11008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preserve="1" userDrawn="1">
  <p:cSld name="Section Header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2DDB1-B0C8-4089-8960-7CA16D5B07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1988840"/>
            <a:ext cx="6624000" cy="2573635"/>
          </a:xfrm>
        </p:spPr>
        <p:txBody>
          <a:bodyPr anchor="t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Right-click to select </a:t>
            </a:r>
            <a:r>
              <a:rPr lang="en-US" err="1"/>
              <a:t>Idorsia</a:t>
            </a:r>
            <a:r>
              <a:rPr lang="en-US"/>
              <a:t> headline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A69BBC0-003D-4993-867C-337A4E21828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 of Presentation - Optional Information - Date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C68CED3-6D98-402A-BCF3-657F1CF43D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DC91F43-B466-4865-9A05-CA6BF311990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Logo">
            <a:extLst>
              <a:ext uri="{FF2B5EF4-FFF2-40B4-BE49-F238E27FC236}">
                <a16:creationId xmlns:a16="http://schemas.microsoft.com/office/drawing/2014/main" id="{623E2ADD-08EB-45BD-BA32-8AC9FBECBBA6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7228" y="6127889"/>
            <a:ext cx="1585008" cy="730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93756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64F5A-5FEC-4B55-A294-F3997430CD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3" y="1628775"/>
            <a:ext cx="5400000" cy="45370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497EC9-3D5B-434F-B239-DB5EEF91E3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0016" y="1628774"/>
            <a:ext cx="5401122" cy="45370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78A01484-60C7-4F7B-94DB-B53481A600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763935"/>
            <a:ext cx="11090275" cy="5048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4F6688-ADD4-48D3-BCEE-1A85146CD7E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Title of Presentation - Optional Information - 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DC797FB-2C29-41AF-8170-147B2F5536E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2E996BC-F184-4295-98DA-D96519D0693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50D1218-61DB-4C58-AD61-D074286DD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9875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 (1:2)" preserve="1" userDrawn="1">
  <p:cSld name="Two Content (1: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64F5A-5FEC-4B55-A294-F3997430CD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3" y="1628775"/>
            <a:ext cx="3492000" cy="45370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78A01484-60C7-4F7B-94DB-B53481A600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763935"/>
            <a:ext cx="11090275" cy="5048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4F6688-ADD4-48D3-BCEE-1A85146CD7E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Title of Presentation - Optional Information - 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DC797FB-2C29-41AF-8170-147B2F5536E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E8578ED-8A25-46C2-8440-AE854F00346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7546E6FC-E888-44D3-B363-0490C79FC3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49739" y="1628776"/>
            <a:ext cx="7291399" cy="45370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636076F-DA26-4C00-A8F2-67F048B53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328977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2553" userDrawn="1">
          <p15:clr>
            <a:srgbClr val="FBAE40"/>
          </p15:clr>
        </p15:guide>
        <p15:guide id="2" pos="273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 (2:1)" preserve="1" userDrawn="1">
  <p:cSld name="Two Content (2: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64F5A-5FEC-4B55-A294-F3997430CD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149138" y="1627485"/>
            <a:ext cx="3492000" cy="45370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78A01484-60C7-4F7B-94DB-B53481A600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763935"/>
            <a:ext cx="11090275" cy="5048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4F6688-ADD4-48D3-BCEE-1A85146CD7E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Title of Presentation - Optional Information - 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DC797FB-2C29-41AF-8170-147B2F5536E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05A0A8-1D60-430C-A1E8-D8BC2A26D5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7546E6FC-E888-44D3-B363-0490C79FC3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7201" y="1627485"/>
            <a:ext cx="7291399" cy="45370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0E90F59-CA5D-408A-9D45-AC0AD111B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044198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3" pos="4944">
          <p15:clr>
            <a:srgbClr val="FBAE40"/>
          </p15:clr>
        </p15:guide>
        <p15:guide id="4" pos="513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ntent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64F5A-5FEC-4B55-A294-F3997430CD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3" y="1628775"/>
            <a:ext cx="3492000" cy="45370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78A01484-60C7-4F7B-94DB-B53481A600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763935"/>
            <a:ext cx="11090275" cy="5048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4F6688-ADD4-48D3-BCEE-1A85146CD7E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Title of Presentation - Optional Information - 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DC797FB-2C29-41AF-8170-147B2F5536E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D6339A2-55B8-46D4-BA3B-5BBFE031D3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8218F66-6EF8-4F08-A8A9-AFC0360892E4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8148616" y="1628775"/>
            <a:ext cx="3492000" cy="45370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F25B983-C24B-48E7-9EBD-97E980E3C30A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4349738" y="1628775"/>
            <a:ext cx="3498861" cy="45370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F979B1-856E-469A-A696-FF9A403AF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163577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pos="2553">
          <p15:clr>
            <a:srgbClr val="FBAE40"/>
          </p15:clr>
        </p15:guide>
        <p15:guide id="2" pos="2737">
          <p15:clr>
            <a:srgbClr val="FBAE40"/>
          </p15:clr>
        </p15:guide>
        <p15:guide id="3" pos="4944">
          <p15:clr>
            <a:srgbClr val="FBAE40"/>
          </p15:clr>
        </p15:guide>
        <p15:guide id="4" pos="513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Image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1" y="1"/>
            <a:ext cx="12192000" cy="6858000"/>
          </a:xfrm>
        </p:spPr>
        <p:txBody>
          <a:bodyPr tIns="648000"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icon to </a:t>
            </a:r>
            <a:r>
              <a:rPr lang="en-US"/>
              <a:t>add picture</a:t>
            </a:r>
            <a:endParaRPr lang="en-US" dirty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7F4A03B3-ED02-4817-890B-A4C9C01C84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763935"/>
            <a:ext cx="11090275" cy="5048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C7B8657-9F4A-4A43-B335-5AECE164CC6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Title of Presentation - Optional Information - Date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48D0212-15C7-49EE-AAD6-A363D860AB1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BD311CB-89BE-4581-9F65-ABD427B4791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32E2A2-6A1F-4192-8F4D-61E592003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93527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7F4A03B3-ED02-4817-890B-A4C9C01C84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763935"/>
            <a:ext cx="11090275" cy="50482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C7B8657-9F4A-4A43-B335-5AECE164CC6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Title of Presentation - Optional Information - Date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48D0212-15C7-49EE-AAD6-A363D860AB1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0CB9F6B-DDB6-4278-AA2B-4DBFBBF818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3E8872-7448-452C-B2D0-91923E694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754625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F0B400-0E65-4234-822A-5ED592412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166249"/>
            <a:ext cx="11090275" cy="55399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DFF7CE-EB20-4FC3-AB01-47610EF6C7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2" y="1628775"/>
            <a:ext cx="11090275" cy="45370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FCC8A-016C-4950-ACF8-21ADBF56B9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1424" y="6548260"/>
            <a:ext cx="8712968" cy="180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Title of Presentation - Optional Information - 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30FD83-7F86-4E38-AD97-31EAD2B87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50863" y="6548260"/>
            <a:ext cx="360561" cy="180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C261F2B5-E911-42E7-922F-5A59A565932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Logo">
            <a:extLst>
              <a:ext uri="{FF2B5EF4-FFF2-40B4-BE49-F238E27FC236}">
                <a16:creationId xmlns:a16="http://schemas.microsoft.com/office/drawing/2014/main" id="{B3CF8BD5-72B0-4F23-9C7E-FE7485FE3C58}"/>
              </a:ext>
            </a:extLst>
          </p:cNvPr>
          <p:cNvPicPr>
            <a:picLocks noChangeAspect="1"/>
          </p:cNvPicPr>
          <p:nvPr userDrawn="1">
            <p:custDataLst>
              <p:tags r:id="rId14"/>
            </p:custDataLst>
          </p:nvPr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30" b="14160"/>
          <a:stretch/>
        </p:blipFill>
        <p:spPr>
          <a:xfrm>
            <a:off x="10228810" y="6255176"/>
            <a:ext cx="1583575" cy="49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294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7" r:id="rId5"/>
    <p:sldLayoutId id="2147483659" r:id="rId6"/>
    <p:sldLayoutId id="2147483658" r:id="rId7"/>
    <p:sldLayoutId id="2147483660" r:id="rId8"/>
    <p:sldLayoutId id="2147483654" r:id="rId9"/>
    <p:sldLayoutId id="2147483662" r:id="rId10"/>
    <p:sldLayoutId id="2147483656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68288" algn="l" defTabSz="914400" rtl="0" eaLnBrk="1" latinLnBrk="0" hangingPunct="1">
        <a:lnSpc>
          <a:spcPct val="100000"/>
        </a:lnSpc>
        <a:spcBef>
          <a:spcPts val="0"/>
        </a:spcBef>
        <a:spcAft>
          <a:spcPts val="700"/>
        </a:spcAft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06450" indent="-268288" algn="l" defTabSz="914400" rtl="0" eaLnBrk="1" latinLnBrk="0" hangingPunct="1">
        <a:lnSpc>
          <a:spcPct val="100000"/>
        </a:lnSpc>
        <a:spcBef>
          <a:spcPts val="500"/>
        </a:spcBef>
        <a:spcAft>
          <a:spcPts val="700"/>
        </a:spcAft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69875" algn="l" defTabSz="914400" rtl="0" eaLnBrk="1" latinLnBrk="0" hangingPunct="1">
        <a:lnSpc>
          <a:spcPct val="100000"/>
        </a:lnSpc>
        <a:spcBef>
          <a:spcPts val="500"/>
        </a:spcBef>
        <a:spcAft>
          <a:spcPts val="700"/>
        </a:spcAft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33513" indent="-269875" algn="l" defTabSz="914400" rtl="0" eaLnBrk="1" latinLnBrk="0" hangingPunct="1">
        <a:lnSpc>
          <a:spcPct val="100000"/>
        </a:lnSpc>
        <a:spcBef>
          <a:spcPts val="500"/>
        </a:spcBef>
        <a:spcAft>
          <a:spcPts val="700"/>
        </a:spcAft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03388" indent="-269875" algn="l" defTabSz="914400" rtl="0" eaLnBrk="1" latinLnBrk="0" hangingPunct="1">
        <a:lnSpc>
          <a:spcPct val="100000"/>
        </a:lnSpc>
        <a:spcBef>
          <a:spcPts val="500"/>
        </a:spcBef>
        <a:spcAft>
          <a:spcPts val="700"/>
        </a:spcAft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74850" indent="-271463" algn="l" defTabSz="914400" rtl="0" eaLnBrk="1" latinLnBrk="0" hangingPunct="1">
        <a:lnSpc>
          <a:spcPct val="100000"/>
        </a:lnSpc>
        <a:spcBef>
          <a:spcPts val="500"/>
        </a:spcBef>
        <a:spcAft>
          <a:spcPts val="700"/>
        </a:spcAft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239963" indent="-265113" algn="l" defTabSz="914400" rtl="0" eaLnBrk="1" latinLnBrk="0" hangingPunct="1">
        <a:lnSpc>
          <a:spcPct val="100000"/>
        </a:lnSpc>
        <a:spcBef>
          <a:spcPts val="500"/>
        </a:spcBef>
        <a:spcAft>
          <a:spcPts val="700"/>
        </a:spcAft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509838" indent="-269875" algn="l" defTabSz="914400" rtl="0" eaLnBrk="1" latinLnBrk="0" hangingPunct="1">
        <a:lnSpc>
          <a:spcPct val="100000"/>
        </a:lnSpc>
        <a:spcBef>
          <a:spcPts val="500"/>
        </a:spcBef>
        <a:spcAft>
          <a:spcPts val="700"/>
        </a:spcAft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7" userDrawn="1">
          <p15:clr>
            <a:srgbClr val="F26B43"/>
          </p15:clr>
        </p15:guide>
        <p15:guide id="2" pos="7333" userDrawn="1">
          <p15:clr>
            <a:srgbClr val="F26B43"/>
          </p15:clr>
        </p15:guide>
        <p15:guide id="5" orient="horz" pos="1026" userDrawn="1">
          <p15:clr>
            <a:srgbClr val="F26B43"/>
          </p15:clr>
        </p15:guide>
        <p15:guide id="6" orient="horz" pos="38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he01.safelinks.protection.outlook.com/?url=https%3A%2F%2Fwww.ncbi.nlm.nih.gov%2Fnlmcatalog%3Fterm%3D%25220021-972X%2522%255bissn%255d&amp;data=05%7C01%7Cmartine.clozel%40idorsia.com%7Ce7b7c654c1a24e7cfa0508dbc6756080%7Cbb9214bf0cb941fdbd55d0c1c3eda110%7C0%7C0%7C638321980102791262%7CUnknown%7CTWFpbGZsb3d8eyJWIjoiMC4wLjAwMDAiLCJQIjoiV2luMzIiLCJBTiI6Ik1haWwiLCJXVCI6Mn0%3D%7C3000%7C%7C%7C&amp;sdata=dmya34a57UjcQMFW8MiMDgw28KybGVzrugcfe4jHCUE%3D&amp;reserved=0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1628800"/>
            <a:ext cx="7488832" cy="5571205"/>
          </a:xfrm>
        </p:spPr>
        <p:txBody>
          <a:bodyPr/>
          <a:lstStyle/>
          <a:p>
            <a:pPr marL="99695" marR="1428115" indent="-635">
              <a:lnSpc>
                <a:spcPct val="138000"/>
              </a:lnSpc>
              <a:spcBef>
                <a:spcPts val="470"/>
              </a:spcBef>
            </a:pPr>
            <a:r>
              <a:rPr lang="en-US" sz="2400" dirty="0">
                <a:effectLst/>
                <a:latin typeface="Arial"/>
                <a:ea typeface="Arial" panose="020B0604020202020204" pitchFamily="34" charset="0"/>
                <a:cs typeface="Arial"/>
              </a:rPr>
              <a:t>Effect</a:t>
            </a:r>
            <a:r>
              <a:rPr lang="en-US" sz="2400" spc="-60" dirty="0">
                <a:effectLst/>
                <a:latin typeface="Arial"/>
                <a:ea typeface="Arial" panose="020B0604020202020204" pitchFamily="34" charset="0"/>
                <a:cs typeface="Arial"/>
              </a:rPr>
              <a:t> </a:t>
            </a:r>
            <a:r>
              <a:rPr lang="en-US" sz="2400" dirty="0">
                <a:effectLst/>
                <a:latin typeface="Arial"/>
                <a:ea typeface="Arial" panose="020B0604020202020204" pitchFamily="34" charset="0"/>
                <a:cs typeface="Arial"/>
              </a:rPr>
              <a:t>of</a:t>
            </a:r>
            <a:r>
              <a:rPr lang="en-US" sz="2400" spc="-15" dirty="0">
                <a:effectLst/>
                <a:latin typeface="Arial"/>
                <a:ea typeface="Arial" panose="020B0604020202020204" pitchFamily="34" charset="0"/>
                <a:cs typeface="Arial"/>
              </a:rPr>
              <a:t> </a:t>
            </a:r>
            <a:r>
              <a:rPr lang="en-US" sz="2400" dirty="0">
                <a:effectLst/>
                <a:latin typeface="Arial"/>
                <a:ea typeface="Arial" panose="020B0604020202020204" pitchFamily="34" charset="0"/>
                <a:cs typeface="Arial"/>
              </a:rPr>
              <a:t>the</a:t>
            </a:r>
            <a:r>
              <a:rPr lang="en-US" sz="2400" spc="-35" dirty="0">
                <a:effectLst/>
                <a:latin typeface="Arial"/>
                <a:ea typeface="Arial" panose="020B0604020202020204" pitchFamily="34" charset="0"/>
                <a:cs typeface="Arial"/>
              </a:rPr>
              <a:t> </a:t>
            </a:r>
            <a:r>
              <a:rPr lang="en-US" sz="2400" dirty="0">
                <a:effectLst/>
                <a:latin typeface="Arial"/>
                <a:ea typeface="Arial" panose="020B0604020202020204" pitchFamily="34" charset="0"/>
                <a:cs typeface="Arial"/>
              </a:rPr>
              <a:t>endothelin receptor</a:t>
            </a:r>
            <a:r>
              <a:rPr lang="en-US" sz="2400" spc="-35" dirty="0">
                <a:effectLst/>
                <a:latin typeface="Arial"/>
                <a:ea typeface="Arial" panose="020B0604020202020204" pitchFamily="34" charset="0"/>
                <a:cs typeface="Arial"/>
              </a:rPr>
              <a:t> </a:t>
            </a:r>
            <a:r>
              <a:rPr lang="en-US" sz="2400" dirty="0">
                <a:effectLst/>
                <a:latin typeface="Arial"/>
                <a:ea typeface="Arial" panose="020B0604020202020204" pitchFamily="34" charset="0"/>
                <a:cs typeface="Arial"/>
              </a:rPr>
              <a:t>antagonist aprocitentan on</a:t>
            </a:r>
            <a:r>
              <a:rPr lang="en-US" sz="2400" spc="-5" dirty="0">
                <a:effectLst/>
                <a:latin typeface="Arial"/>
                <a:ea typeface="Arial" panose="020B0604020202020204" pitchFamily="34" charset="0"/>
                <a:cs typeface="Arial"/>
              </a:rPr>
              <a:t> </a:t>
            </a:r>
            <a:r>
              <a:rPr lang="en-US" sz="2400" dirty="0">
                <a:effectLst/>
                <a:latin typeface="Arial"/>
                <a:ea typeface="Arial" panose="020B0604020202020204" pitchFamily="34" charset="0"/>
                <a:cs typeface="Arial"/>
              </a:rPr>
              <a:t>plasma</a:t>
            </a:r>
            <a:r>
              <a:rPr lang="en-US" sz="2400" spc="-25" dirty="0">
                <a:effectLst/>
                <a:latin typeface="Arial"/>
                <a:ea typeface="Arial" panose="020B0604020202020204" pitchFamily="34" charset="0"/>
                <a:cs typeface="Arial"/>
              </a:rPr>
              <a:t> </a:t>
            </a:r>
            <a:r>
              <a:rPr lang="en-US" sz="2400" dirty="0">
                <a:effectLst/>
                <a:latin typeface="Arial"/>
                <a:ea typeface="Arial" panose="020B0604020202020204" pitchFamily="34" charset="0"/>
                <a:cs typeface="Arial"/>
              </a:rPr>
              <a:t>endothelin,</a:t>
            </a:r>
            <a:r>
              <a:rPr lang="en-US" sz="2400" spc="-15" dirty="0">
                <a:effectLst/>
                <a:latin typeface="Arial"/>
                <a:ea typeface="Arial" panose="020B0604020202020204" pitchFamily="34" charset="0"/>
                <a:cs typeface="Arial"/>
              </a:rPr>
              <a:t> </a:t>
            </a:r>
            <a:r>
              <a:rPr lang="en-US" sz="2400" dirty="0">
                <a:effectLst/>
                <a:latin typeface="Arial"/>
                <a:ea typeface="Arial" panose="020B0604020202020204" pitchFamily="34" charset="0"/>
                <a:cs typeface="Arial"/>
              </a:rPr>
              <a:t>renin</a:t>
            </a:r>
            <a:r>
              <a:rPr lang="en-US" sz="2400" spc="-75" dirty="0">
                <a:effectLst/>
                <a:latin typeface="Arial"/>
                <a:ea typeface="Arial" panose="020B0604020202020204" pitchFamily="34" charset="0"/>
                <a:cs typeface="Arial"/>
              </a:rPr>
              <a:t> </a:t>
            </a:r>
            <a:r>
              <a:rPr lang="en-US" sz="2400" dirty="0">
                <a:effectLst/>
                <a:latin typeface="Arial"/>
                <a:ea typeface="Arial" panose="020B0604020202020204" pitchFamily="34" charset="0"/>
                <a:cs typeface="Arial"/>
              </a:rPr>
              <a:t>and aldosterone concentrations</a:t>
            </a:r>
            <a:r>
              <a:rPr lang="en-US" sz="2400" spc="-45" dirty="0">
                <a:effectLst/>
                <a:latin typeface="Arial"/>
                <a:ea typeface="Arial" panose="020B0604020202020204" pitchFamily="34" charset="0"/>
                <a:cs typeface="Arial"/>
              </a:rPr>
              <a:t> </a:t>
            </a:r>
            <a:r>
              <a:rPr lang="en-US" sz="2400" dirty="0">
                <a:effectLst/>
                <a:latin typeface="Arial"/>
                <a:ea typeface="Arial" panose="020B0604020202020204" pitchFamily="34" charset="0"/>
                <a:cs typeface="Arial"/>
              </a:rPr>
              <a:t>in patients with</a:t>
            </a:r>
            <a:r>
              <a:rPr lang="en-US" sz="2400" spc="-20" dirty="0">
                <a:effectLst/>
                <a:latin typeface="Arial"/>
                <a:ea typeface="Arial" panose="020B0604020202020204" pitchFamily="34" charset="0"/>
                <a:cs typeface="Arial"/>
              </a:rPr>
              <a:t> </a:t>
            </a:r>
            <a:r>
              <a:rPr lang="en-US" sz="2400" dirty="0">
                <a:effectLst/>
                <a:latin typeface="Arial"/>
                <a:ea typeface="Arial" panose="020B0604020202020204" pitchFamily="34" charset="0"/>
                <a:cs typeface="Arial"/>
              </a:rPr>
              <a:t>resistant</a:t>
            </a:r>
            <a:r>
              <a:rPr lang="en-US" sz="2400" spc="-5" dirty="0">
                <a:effectLst/>
                <a:latin typeface="Arial"/>
                <a:ea typeface="Arial" panose="020B0604020202020204" pitchFamily="34" charset="0"/>
                <a:cs typeface="Arial"/>
              </a:rPr>
              <a:t> </a:t>
            </a:r>
            <a:r>
              <a:rPr lang="en-US" sz="2400" dirty="0">
                <a:effectLst/>
                <a:latin typeface="Arial"/>
                <a:ea typeface="Arial" panose="020B0604020202020204" pitchFamily="34" charset="0"/>
                <a:cs typeface="Arial"/>
              </a:rPr>
              <a:t>hypertension. A</a:t>
            </a:r>
            <a:r>
              <a:rPr lang="en-US" sz="2400" spc="-70" dirty="0">
                <a:effectLst/>
                <a:latin typeface="Arial"/>
                <a:ea typeface="Arial" panose="020B0604020202020204" pitchFamily="34" charset="0"/>
                <a:cs typeface="Arial"/>
              </a:rPr>
              <a:t> </a:t>
            </a:r>
            <a:r>
              <a:rPr lang="en-US" sz="2400" dirty="0">
                <a:effectLst/>
                <a:latin typeface="Arial"/>
                <a:ea typeface="Arial" panose="020B0604020202020204" pitchFamily="34" charset="0"/>
                <a:cs typeface="Arial"/>
              </a:rPr>
              <a:t>biomarker analysis of</a:t>
            </a:r>
            <a:r>
              <a:rPr lang="en-US" sz="2400" spc="-20" dirty="0">
                <a:effectLst/>
                <a:latin typeface="Arial"/>
                <a:ea typeface="Arial" panose="020B0604020202020204" pitchFamily="34" charset="0"/>
                <a:cs typeface="Arial"/>
              </a:rPr>
              <a:t> </a:t>
            </a:r>
            <a:r>
              <a:rPr lang="en-US" sz="2400" dirty="0">
                <a:effectLst/>
                <a:latin typeface="Arial"/>
                <a:ea typeface="Arial" panose="020B0604020202020204" pitchFamily="34" charset="0"/>
                <a:cs typeface="Arial"/>
              </a:rPr>
              <a:t>the PRECISION study.</a:t>
            </a:r>
            <a:b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br>
              <a:rPr lang="en-CH" sz="18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1800" dirty="0">
                <a:effectLst/>
                <a:latin typeface="Arial"/>
                <a:ea typeface="Arial" panose="020B0604020202020204" pitchFamily="34" charset="0"/>
                <a:cs typeface="Arial"/>
              </a:rPr>
              <a:t>Marc </a:t>
            </a:r>
            <a:r>
              <a:rPr lang="en-US" sz="1800" dirty="0" err="1">
                <a:effectLst/>
                <a:latin typeface="Arial"/>
                <a:ea typeface="Arial" panose="020B0604020202020204" pitchFamily="34" charset="0"/>
                <a:cs typeface="Arial"/>
              </a:rPr>
              <a:t>lgla</a:t>
            </a:r>
            <a:r>
              <a:rPr lang="en-CH" sz="1800" dirty="0" err="1">
                <a:effectLst/>
                <a:latin typeface="Arial"/>
                <a:ea typeface="Arial" panose="020B0604020202020204" pitchFamily="34" charset="0"/>
                <a:cs typeface="Arial"/>
              </a:rPr>
              <a:t>rz</a:t>
            </a:r>
            <a:r>
              <a:rPr lang="en-US" sz="1800" dirty="0">
                <a:effectLst/>
                <a:latin typeface="Arial"/>
                <a:ea typeface="Arial" panose="020B0604020202020204" pitchFamily="34" charset="0"/>
                <a:cs typeface="Arial"/>
              </a:rPr>
              <a:t>, Peter </a:t>
            </a:r>
            <a:r>
              <a:rPr lang="en-US" sz="1800" dirty="0" err="1">
                <a:effectLst/>
                <a:latin typeface="Arial"/>
                <a:ea typeface="Arial" panose="020B0604020202020204" pitchFamily="34" charset="0"/>
                <a:cs typeface="Arial"/>
              </a:rPr>
              <a:t>Blattmann</a:t>
            </a:r>
            <a:r>
              <a:rPr lang="en-US" sz="1800" dirty="0">
                <a:effectLst/>
                <a:latin typeface="Arial"/>
                <a:ea typeface="Arial" panose="020B0604020202020204" pitchFamily="34" charset="0"/>
                <a:cs typeface="Arial"/>
              </a:rPr>
              <a:t>, Roland F.</a:t>
            </a:r>
            <a:r>
              <a:rPr lang="en-US" sz="1800" spc="-20" dirty="0">
                <a:effectLst/>
                <a:latin typeface="Arial"/>
                <a:ea typeface="Arial" panose="020B0604020202020204" pitchFamily="34" charset="0"/>
                <a:cs typeface="Arial"/>
              </a:rPr>
              <a:t> </a:t>
            </a:r>
            <a:r>
              <a:rPr lang="en-US" sz="1800">
                <a:effectLst/>
                <a:latin typeface="Arial"/>
                <a:ea typeface="Arial" panose="020B0604020202020204" pitchFamily="34" charset="0"/>
                <a:cs typeface="Arial"/>
              </a:rPr>
              <a:t>Dreier,</a:t>
            </a:r>
            <a:r>
              <a:rPr lang="en-US" sz="1800">
                <a:latin typeface="Arial"/>
                <a:ea typeface="Arial" panose="020B0604020202020204" pitchFamily="34" charset="0"/>
                <a:cs typeface="Arial"/>
              </a:rPr>
              <a:t> </a:t>
            </a:r>
            <a:r>
              <a:rPr lang="en-US" sz="1800">
                <a:effectLst/>
                <a:latin typeface="Arial"/>
                <a:ea typeface="Arial" panose="020B0604020202020204" pitchFamily="34" charset="0"/>
                <a:cs typeface="Arial"/>
              </a:rPr>
              <a:t>Parisa </a:t>
            </a:r>
            <a:r>
              <a:rPr lang="en-US" sz="1800" dirty="0" err="1">
                <a:effectLst/>
                <a:latin typeface="Arial"/>
                <a:ea typeface="Arial" panose="020B0604020202020204" pitchFamily="34" charset="0"/>
                <a:cs typeface="Arial"/>
              </a:rPr>
              <a:t>Danaietash</a:t>
            </a:r>
            <a:r>
              <a:rPr lang="en-US" sz="1800" dirty="0">
                <a:effectLst/>
                <a:latin typeface="Arial"/>
                <a:ea typeface="Arial" panose="020B0604020202020204" pitchFamily="34" charset="0"/>
                <a:cs typeface="Arial"/>
              </a:rPr>
              <a:t>, Mouna Sassi-Sayadi</a:t>
            </a:r>
            <a:r>
              <a:rPr lang="en-CH" sz="1800" dirty="0">
                <a:latin typeface="Arial"/>
                <a:ea typeface="Arial" panose="020B0604020202020204" pitchFamily="34" charset="0"/>
                <a:cs typeface="Arial"/>
              </a:rPr>
              <a:t>, </a:t>
            </a:r>
            <a:r>
              <a:rPr lang="en-US" sz="1800" b="1" dirty="0">
                <a:effectLst/>
                <a:latin typeface="Arial"/>
                <a:ea typeface="Arial" panose="020B0604020202020204" pitchFamily="34" charset="0"/>
                <a:cs typeface="Arial"/>
              </a:rPr>
              <a:t>Martine Clozel</a:t>
            </a:r>
            <a:b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de-CH" sz="1800" dirty="0" err="1">
                <a:effectLst/>
                <a:latin typeface="Arial"/>
                <a:ea typeface="Arial" panose="020B0604020202020204" pitchFamily="34" charset="0"/>
                <a:cs typeface="Arial"/>
              </a:rPr>
              <a:t>ldorsia</a:t>
            </a:r>
            <a:r>
              <a:rPr lang="de-CH" sz="1800" spc="-50" dirty="0">
                <a:effectLst/>
                <a:latin typeface="Arial"/>
                <a:ea typeface="Arial" panose="020B0604020202020204" pitchFamily="34" charset="0"/>
                <a:cs typeface="Arial"/>
              </a:rPr>
              <a:t> </a:t>
            </a:r>
            <a:r>
              <a:rPr lang="de-CH" sz="1800" dirty="0">
                <a:effectLst/>
                <a:latin typeface="Arial"/>
                <a:ea typeface="Arial" panose="020B0604020202020204" pitchFamily="34" charset="0"/>
                <a:cs typeface="Arial"/>
              </a:rPr>
              <a:t>Pharmaceuticals</a:t>
            </a:r>
            <a:r>
              <a:rPr lang="de-CH" sz="1800" spc="-60" dirty="0">
                <a:effectLst/>
                <a:latin typeface="Arial"/>
                <a:ea typeface="Arial" panose="020B0604020202020204" pitchFamily="34" charset="0"/>
                <a:cs typeface="Arial"/>
              </a:rPr>
              <a:t> </a:t>
            </a:r>
            <a:r>
              <a:rPr lang="de-CH" sz="1800" dirty="0">
                <a:effectLst/>
                <a:latin typeface="Arial"/>
                <a:ea typeface="Arial" panose="020B0604020202020204" pitchFamily="34" charset="0"/>
                <a:cs typeface="Arial"/>
              </a:rPr>
              <a:t>Ltd,</a:t>
            </a:r>
            <a:r>
              <a:rPr lang="de-CH" sz="1800" spc="-90" dirty="0">
                <a:effectLst/>
                <a:latin typeface="Arial"/>
                <a:ea typeface="Arial" panose="020B0604020202020204" pitchFamily="34" charset="0"/>
                <a:cs typeface="Arial"/>
              </a:rPr>
              <a:t> </a:t>
            </a:r>
            <a:r>
              <a:rPr lang="de-CH" sz="1800" dirty="0">
                <a:effectLst/>
                <a:latin typeface="Arial"/>
                <a:ea typeface="Arial" panose="020B0604020202020204" pitchFamily="34" charset="0"/>
                <a:cs typeface="Arial"/>
              </a:rPr>
              <a:t>Allschwil</a:t>
            </a:r>
            <a:r>
              <a:rPr lang="en-CH" sz="1800" dirty="0">
                <a:latin typeface="Arial"/>
                <a:ea typeface="Arial" panose="020B0604020202020204" pitchFamily="34" charset="0"/>
                <a:cs typeface="Arial"/>
              </a:rPr>
              <a:t>,</a:t>
            </a:r>
            <a:r>
              <a:rPr lang="de-CH" sz="1800" spc="-25" dirty="0">
                <a:effectLst/>
                <a:latin typeface="Arial"/>
                <a:ea typeface="Arial" panose="020B0604020202020204" pitchFamily="34" charset="0"/>
                <a:cs typeface="Arial"/>
              </a:rPr>
              <a:t> </a:t>
            </a:r>
            <a:r>
              <a:rPr lang="de-CH" sz="1800" spc="-10" dirty="0">
                <a:effectLst/>
                <a:latin typeface="Arial"/>
                <a:ea typeface="Arial" panose="020B0604020202020204" pitchFamily="34" charset="0"/>
                <a:cs typeface="Arial"/>
              </a:rPr>
              <a:t>Switzerland.</a:t>
            </a:r>
            <a:b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b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89319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F15CE88-05E0-2D66-66CA-F806D4A6D96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0D36080-C050-4CC2-A6B7-648A0BE2E6A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50863" y="166249"/>
            <a:ext cx="11377785" cy="553998"/>
          </a:xfrm>
        </p:spPr>
        <p:txBody>
          <a:bodyPr/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correlation between change in CT-proET-1 and ET-1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72962E-421A-222C-D589-D524DCD7F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7688" y="1052736"/>
            <a:ext cx="4536504" cy="528557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96F6AD-470D-5BB6-CA65-9CFF420FE7AF}"/>
              </a:ext>
            </a:extLst>
          </p:cNvPr>
          <p:cNvSpPr/>
          <p:nvPr/>
        </p:nvSpPr>
        <p:spPr>
          <a:xfrm>
            <a:off x="794737" y="6512693"/>
            <a:ext cx="9144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Iglarz, M et al. </a:t>
            </a:r>
            <a:r>
              <a:rPr lang="en-US" sz="800" i="1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 Preparation</a:t>
            </a:r>
            <a:endParaRPr lang="en-AU" sz="8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165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3C5EDE2C-9154-D0CC-B06C-8D5D5A2093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Effect from baseline to week 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C7429C-FF07-05BA-586C-94122592F86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D37FD71-3BF2-4567-8A44-A50840E5475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Aprocitentan does not </a:t>
            </a:r>
            <a:r>
              <a:rPr lang="en-CH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nc</a:t>
            </a:r>
            <a:r>
              <a:rPr lang="en-CH" dirty="0" err="1">
                <a:latin typeface="Arial" panose="020B0604020202020204" pitchFamily="34" charset="0"/>
                <a:cs typeface="Arial" panose="020B0604020202020204" pitchFamily="34" charset="0"/>
              </a:rPr>
              <a:t>rease</a:t>
            </a:r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 renin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9771ED-2747-7866-38C4-AC8780D3EC70}"/>
              </a:ext>
            </a:extLst>
          </p:cNvPr>
          <p:cNvSpPr txBox="1"/>
          <p:nvPr/>
        </p:nvSpPr>
        <p:spPr>
          <a:xfrm>
            <a:off x="911424" y="6032321"/>
            <a:ext cx="9037220" cy="46166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Geometric Mean</a:t>
            </a:r>
            <a:endParaRPr lang="en-CH" sz="1200" dirty="0">
              <a:solidFill>
                <a:srgbClr val="050606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US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Renin: 679 patients</a:t>
            </a:r>
            <a:r>
              <a:rPr lang="en-CH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(total)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Content Placeholder 9" descr="A screenshot of a video game&#10;&#10;Description automatically generated">
            <a:extLst>
              <a:ext uri="{FF2B5EF4-FFF2-40B4-BE49-F238E27FC236}">
                <a16:creationId xmlns:a16="http://schemas.microsoft.com/office/drawing/2014/main" id="{27F675C9-A835-109E-03D6-FAE489C94C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624" y="1484784"/>
            <a:ext cx="6033484" cy="4248472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8BD4188-D6FE-8FBB-A3D0-2582B6890C45}"/>
              </a:ext>
            </a:extLst>
          </p:cNvPr>
          <p:cNvSpPr/>
          <p:nvPr/>
        </p:nvSpPr>
        <p:spPr>
          <a:xfrm>
            <a:off x="794737" y="6512693"/>
            <a:ext cx="9144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Iglarz, M et al. </a:t>
            </a:r>
            <a:r>
              <a:rPr lang="en-US" sz="800" i="1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 Preparation</a:t>
            </a:r>
            <a:endParaRPr lang="en-AU" sz="8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0956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A38A60-551F-ED96-E1B3-C518309845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Effect from baseline to week 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2266E5-FEBC-DDA9-F084-D84E69D0003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0D36080-C050-4CC2-A6B7-648A0BE2E6A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E87E8FC-7A1B-AB72-0F07-0F0B102CF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Aprocitentan decreases plasma aldosterone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557958-B39E-290E-548D-CDB7B690FD08}"/>
              </a:ext>
            </a:extLst>
          </p:cNvPr>
          <p:cNvSpPr txBox="1"/>
          <p:nvPr/>
        </p:nvSpPr>
        <p:spPr>
          <a:xfrm>
            <a:off x="911424" y="5773837"/>
            <a:ext cx="9037220" cy="646331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5060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Geometric </a:t>
            </a:r>
            <a:r>
              <a:rPr lang="en-CH" sz="1200" dirty="0">
                <a:solidFill>
                  <a:srgbClr val="05060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Mean</a:t>
            </a:r>
            <a:endParaRPr lang="en-US" sz="1200" dirty="0">
              <a:solidFill>
                <a:srgbClr val="050606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US" sz="1200" dirty="0">
                <a:solidFill>
                  <a:srgbClr val="05060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Analyzed by ANCOVA analysis for ratio to placebo ***, p&lt;0.001; ****, p&lt;0.0001</a:t>
            </a:r>
          </a:p>
          <a:p>
            <a:r>
              <a:rPr lang="en-US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Aldosterone: 703 patients </a:t>
            </a:r>
            <a:r>
              <a:rPr lang="en-CH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</a:t>
            </a:r>
            <a:r>
              <a:rPr lang="en-CH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purple and grey lines and dots&#10;&#10;Description automatically generated">
            <a:extLst>
              <a:ext uri="{FF2B5EF4-FFF2-40B4-BE49-F238E27FC236}">
                <a16:creationId xmlns:a16="http://schemas.microsoft.com/office/drawing/2014/main" id="{A44714C7-922E-1812-EE82-B76FB99F0A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672" y="1312448"/>
            <a:ext cx="6297694" cy="420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1005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E62BE-08C2-2C2C-9F5B-FF8B8FC487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Effect from baseline to week 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B4BCB9-4C3C-D4AB-9199-1D8398C0A7F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0D36080-C050-4CC2-A6B7-648A0BE2E6A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9790580-0C00-D8B7-9AA9-CFDD4B8C0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3600" dirty="0">
                <a:latin typeface="Arial" panose="020B0604020202020204" pitchFamily="34" charset="0"/>
                <a:cs typeface="Arial" panose="020B0604020202020204" pitchFamily="34" charset="0"/>
              </a:rPr>
              <a:t>Aprocitentan has n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o effect on natremia and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kalemia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A45CB73-C10A-4357-9AAA-FDD3A80952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467954"/>
              </p:ext>
            </p:extLst>
          </p:nvPr>
        </p:nvGraphicFramePr>
        <p:xfrm>
          <a:off x="2855640" y="1450280"/>
          <a:ext cx="5982768" cy="1432560"/>
        </p:xfrm>
        <a:graphic>
          <a:graphicData uri="http://schemas.openxmlformats.org/drawingml/2006/table">
            <a:tbl>
              <a:tblPr firstRow="1" bandRow="1">
                <a:tableStyleId>{9190C3A1-953D-48F5-89CA-186AD0C6667E}</a:tableStyleId>
              </a:tblPr>
              <a:tblGrid>
                <a:gridCol w="1994256">
                  <a:extLst>
                    <a:ext uri="{9D8B030D-6E8A-4147-A177-3AD203B41FA5}">
                      <a16:colId xmlns:a16="http://schemas.microsoft.com/office/drawing/2014/main" val="518404555"/>
                    </a:ext>
                  </a:extLst>
                </a:gridCol>
                <a:gridCol w="1994256">
                  <a:extLst>
                    <a:ext uri="{9D8B030D-6E8A-4147-A177-3AD203B41FA5}">
                      <a16:colId xmlns:a16="http://schemas.microsoft.com/office/drawing/2014/main" val="803006452"/>
                    </a:ext>
                  </a:extLst>
                </a:gridCol>
                <a:gridCol w="1994256">
                  <a:extLst>
                    <a:ext uri="{9D8B030D-6E8A-4147-A177-3AD203B41FA5}">
                      <a16:colId xmlns:a16="http://schemas.microsoft.com/office/drawing/2014/main" val="4274663228"/>
                    </a:ext>
                  </a:extLst>
                </a:gridCol>
              </a:tblGrid>
              <a:tr h="38248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Sodium (mmol/L)</a:t>
                      </a:r>
                    </a:p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Baseline / Week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Potassium (mmol/L)</a:t>
                      </a:r>
                    </a:p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Baseline / Week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514188"/>
                  </a:ext>
                </a:extLst>
              </a:tr>
              <a:tr h="273740"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Placebo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140/140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4.20/4.22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6359450"/>
                  </a:ext>
                </a:extLst>
              </a:tr>
              <a:tr h="2737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Aprocitentan 12.5 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141/141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4.25/4.26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785743"/>
                  </a:ext>
                </a:extLst>
              </a:tr>
              <a:tr h="2737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Aprocitentan 25 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140/141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4.22/4.23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056443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18EA5D4-64AD-178C-FFEE-9F6117C46AFE}"/>
              </a:ext>
            </a:extLst>
          </p:cNvPr>
          <p:cNvSpPr txBox="1"/>
          <p:nvPr/>
        </p:nvSpPr>
        <p:spPr>
          <a:xfrm>
            <a:off x="776345" y="5699479"/>
            <a:ext cx="9037220" cy="830997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r>
              <a:rPr lang="en-CH" sz="1200" dirty="0">
                <a:solidFill>
                  <a:srgbClr val="05060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Mean ± </a:t>
            </a:r>
            <a:r>
              <a:rPr lang="en-US" sz="1200" dirty="0">
                <a:solidFill>
                  <a:srgbClr val="05060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</a:t>
            </a:r>
          </a:p>
          <a:p>
            <a:r>
              <a:rPr lang="de-CH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Aprocitentan 12.5mg</a:t>
            </a:r>
            <a:r>
              <a:rPr lang="en-US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223 (Sodium), 222 (Potassium)</a:t>
            </a:r>
          </a:p>
          <a:p>
            <a:r>
              <a:rPr lang="de-CH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Aprocitentan 25mg: 229 (Sodium and Potassium)</a:t>
            </a:r>
          </a:p>
          <a:p>
            <a:r>
              <a:rPr lang="de-CH" sz="1200" dirty="0">
                <a:solidFill>
                  <a:srgbClr val="05060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Placebo: 218 (Sodium), 217 (Potassium)</a:t>
            </a:r>
            <a:endParaRPr lang="en-US" sz="1200" dirty="0">
              <a:solidFill>
                <a:srgbClr val="050606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8" name="Picture 7" descr="A screenshot of a video game&#10;&#10;Description automatically generated">
            <a:extLst>
              <a:ext uri="{FF2B5EF4-FFF2-40B4-BE49-F238E27FC236}">
                <a16:creationId xmlns:a16="http://schemas.microsoft.com/office/drawing/2014/main" id="{9597E601-F915-2867-975D-E98DFEC30E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108"/>
          <a:stretch/>
        </p:blipFill>
        <p:spPr>
          <a:xfrm>
            <a:off x="2583350" y="2836840"/>
            <a:ext cx="2808312" cy="3083058"/>
          </a:xfrm>
          <a:prstGeom prst="rect">
            <a:avLst/>
          </a:prstGeom>
        </p:spPr>
      </p:pic>
      <p:pic>
        <p:nvPicPr>
          <p:cNvPr id="11" name="Picture 10" descr="A screenshot of a video game&#10;&#10;Description automatically generated">
            <a:extLst>
              <a:ext uri="{FF2B5EF4-FFF2-40B4-BE49-F238E27FC236}">
                <a16:creationId xmlns:a16="http://schemas.microsoft.com/office/drawing/2014/main" id="{27A9D54F-C6F9-08DC-95CF-3FD421A09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500" y="2882840"/>
            <a:ext cx="4850902" cy="308305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6DAF616-CE28-2E7E-94D1-BBEFEB0A1C0F}"/>
              </a:ext>
            </a:extLst>
          </p:cNvPr>
          <p:cNvSpPr/>
          <p:nvPr/>
        </p:nvSpPr>
        <p:spPr>
          <a:xfrm>
            <a:off x="794737" y="6512693"/>
            <a:ext cx="9144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Iglarz, M et al. </a:t>
            </a:r>
            <a:r>
              <a:rPr lang="en-US" sz="800" i="1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 Preparation</a:t>
            </a:r>
            <a:endParaRPr lang="en-AU" sz="8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0417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1542840E-0525-F442-38E6-BE9361431A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Effect from baseline to week 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3DE4DB-8A56-2041-8BDD-B5C9AD8E9A0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0D36080-C050-4CC2-A6B7-648A0BE2E6A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8363DDC-0AA4-5A21-CD86-6657AC065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Aprocitentan decreases lipids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AE2D8B1-986B-0CFE-2502-C5067C5F58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85" b="57462"/>
          <a:stretch/>
        </p:blipFill>
        <p:spPr>
          <a:xfrm>
            <a:off x="9227869" y="2596323"/>
            <a:ext cx="2509853" cy="151130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0135936-5309-BB52-0F89-8C28AC39BE64}"/>
              </a:ext>
            </a:extLst>
          </p:cNvPr>
          <p:cNvSpPr txBox="1"/>
          <p:nvPr/>
        </p:nvSpPr>
        <p:spPr>
          <a:xfrm>
            <a:off x="3459688" y="5851088"/>
            <a:ext cx="3567452" cy="738664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de-CH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Aprocitentan 12.5 mg n = 223; </a:t>
            </a:r>
          </a:p>
          <a:p>
            <a:r>
              <a:rPr lang="de-CH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Aprocitentan 25 mg n= 229;</a:t>
            </a:r>
          </a:p>
          <a:p>
            <a:r>
              <a:rPr lang="de-CH" sz="1200" dirty="0">
                <a:latin typeface="Arial" panose="020B0604020202020204" pitchFamily="34" charset="0"/>
                <a:cs typeface="Arial" panose="020B0604020202020204" pitchFamily="34" charset="0"/>
              </a:rPr>
              <a:t>Placebo n = 221 </a:t>
            </a:r>
            <a:r>
              <a:rPr lang="de-CH" sz="12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CH" sz="1200" dirty="0">
                <a:latin typeface="Arial" panose="020B0604020202020204" pitchFamily="34" charset="0"/>
                <a:cs typeface="Arial" panose="020B0604020202020204" pitchFamily="34" charset="0"/>
              </a:rPr>
              <a:t> CH; 219 </a:t>
            </a:r>
            <a:r>
              <a:rPr lang="de-CH" sz="12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CH" sz="1200" dirty="0">
                <a:latin typeface="Arial" panose="020B0604020202020204" pitchFamily="34" charset="0"/>
                <a:cs typeface="Arial" panose="020B0604020202020204" pitchFamily="34" charset="0"/>
              </a:rPr>
              <a:t> TG</a:t>
            </a:r>
          </a:p>
          <a:p>
            <a:r>
              <a:rPr lang="de-CH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Error </a:t>
            </a:r>
            <a:r>
              <a:rPr lang="de-CH" sz="12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bars</a:t>
            </a:r>
            <a:r>
              <a:rPr lang="de-CH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2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indicate</a:t>
            </a:r>
            <a:r>
              <a:rPr lang="de-CH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 SEM</a:t>
            </a:r>
            <a:endParaRPr lang="en-US" sz="12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948F6307-9198-2FAD-D369-119A70549F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5880683"/>
              </p:ext>
            </p:extLst>
          </p:nvPr>
        </p:nvGraphicFramePr>
        <p:xfrm>
          <a:off x="2351584" y="1523771"/>
          <a:ext cx="3427860" cy="293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3" imgW="2789971" imgH="2384580" progId="Prism10.Document">
                  <p:embed/>
                </p:oleObj>
              </mc:Choice>
              <mc:Fallback>
                <p:oleObj name="Prism 10" r:id="rId3" imgW="2789971" imgH="2384580" progId="Prism10.Document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948F6307-9198-2FAD-D369-119A70549F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51584" y="1523771"/>
                        <a:ext cx="3427860" cy="2930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85560681-A073-6D6C-25A7-7B5A49CB84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2897020"/>
              </p:ext>
            </p:extLst>
          </p:nvPr>
        </p:nvGraphicFramePr>
        <p:xfrm>
          <a:off x="6001138" y="1738431"/>
          <a:ext cx="3201821" cy="27927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5" imgW="2733430" imgH="2384580" progId="Prism10.Document">
                  <p:embed/>
                </p:oleObj>
              </mc:Choice>
              <mc:Fallback>
                <p:oleObj name="Prism 10" r:id="rId5" imgW="2733430" imgH="2384580" progId="Prism10.Document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85560681-A073-6D6C-25A7-7B5A49CB84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01138" y="1738431"/>
                        <a:ext cx="3201821" cy="27927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CD4C5B63-D22F-FA3C-460B-9A001378C2F8}"/>
              </a:ext>
            </a:extLst>
          </p:cNvPr>
          <p:cNvSpPr txBox="1"/>
          <p:nvPr/>
        </p:nvSpPr>
        <p:spPr>
          <a:xfrm>
            <a:off x="3816545" y="1484784"/>
            <a:ext cx="1269578" cy="276999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US" b="1" noProof="0" dirty="0">
                <a:latin typeface="Arial" panose="020B0604020202020204" pitchFamily="34" charset="0"/>
                <a:cs typeface="Arial" panose="020B0604020202020204" pitchFamily="34" charset="0"/>
              </a:rPr>
              <a:t>Cholesterol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0C1EDE-6F75-7C1D-5FCC-03B3749E680F}"/>
              </a:ext>
            </a:extLst>
          </p:cNvPr>
          <p:cNvSpPr txBox="1"/>
          <p:nvPr/>
        </p:nvSpPr>
        <p:spPr>
          <a:xfrm>
            <a:off x="7027140" y="1484784"/>
            <a:ext cx="1423531" cy="276999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US" b="1" noProof="0" dirty="0">
                <a:latin typeface="Arial" panose="020B0604020202020204" pitchFamily="34" charset="0"/>
                <a:cs typeface="Arial" panose="020B0604020202020204" pitchFamily="34" charset="0"/>
              </a:rPr>
              <a:t>Triglycerides</a:t>
            </a: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283CBB4-CAA1-6D7A-1F6D-D7970BE9C5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499043"/>
              </p:ext>
            </p:extLst>
          </p:nvPr>
        </p:nvGraphicFramePr>
        <p:xfrm>
          <a:off x="2351584" y="4478909"/>
          <a:ext cx="3600400" cy="1216066"/>
        </p:xfrm>
        <a:graphic>
          <a:graphicData uri="http://schemas.openxmlformats.org/drawingml/2006/table">
            <a:tbl>
              <a:tblPr firstRow="1" bandRow="1">
                <a:tableStyleId>{9190C3A1-953D-48F5-89CA-186AD0C6667E}</a:tableStyleId>
              </a:tblPr>
              <a:tblGrid>
                <a:gridCol w="1721931">
                  <a:extLst>
                    <a:ext uri="{9D8B030D-6E8A-4147-A177-3AD203B41FA5}">
                      <a16:colId xmlns:a16="http://schemas.microsoft.com/office/drawing/2014/main" val="1929057792"/>
                    </a:ext>
                  </a:extLst>
                </a:gridCol>
                <a:gridCol w="753344">
                  <a:extLst>
                    <a:ext uri="{9D8B030D-6E8A-4147-A177-3AD203B41FA5}">
                      <a16:colId xmlns:a16="http://schemas.microsoft.com/office/drawing/2014/main" val="2990790612"/>
                    </a:ext>
                  </a:extLst>
                </a:gridCol>
                <a:gridCol w="1125125">
                  <a:extLst>
                    <a:ext uri="{9D8B030D-6E8A-4147-A177-3AD203B41FA5}">
                      <a16:colId xmlns:a16="http://schemas.microsoft.com/office/drawing/2014/main" val="3541353973"/>
                    </a:ext>
                  </a:extLst>
                </a:gridCol>
              </a:tblGrid>
              <a:tr h="376563"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Baseline (mmol/L)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Change from baseline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813940"/>
                  </a:ext>
                </a:extLst>
              </a:tr>
              <a:tr h="230122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Placebo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+0.5%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693708"/>
                  </a:ext>
                </a:extLst>
              </a:tr>
              <a:tr h="252795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Aprocitentan 12.5 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83739"/>
                  </a:ext>
                </a:extLst>
              </a:tr>
              <a:tr h="300331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Aprocitentan 25 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964068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4ECBAD1A-7C77-9B98-B685-BB8C275D95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225016"/>
              </p:ext>
            </p:extLst>
          </p:nvPr>
        </p:nvGraphicFramePr>
        <p:xfrm>
          <a:off x="6240016" y="4467647"/>
          <a:ext cx="3600400" cy="1216066"/>
        </p:xfrm>
        <a:graphic>
          <a:graphicData uri="http://schemas.openxmlformats.org/drawingml/2006/table">
            <a:tbl>
              <a:tblPr firstRow="1" bandRow="1">
                <a:tableStyleId>{9190C3A1-953D-48F5-89CA-186AD0C6667E}</a:tableStyleId>
              </a:tblPr>
              <a:tblGrid>
                <a:gridCol w="1721931">
                  <a:extLst>
                    <a:ext uri="{9D8B030D-6E8A-4147-A177-3AD203B41FA5}">
                      <a16:colId xmlns:a16="http://schemas.microsoft.com/office/drawing/2014/main" val="1929057792"/>
                    </a:ext>
                  </a:extLst>
                </a:gridCol>
                <a:gridCol w="753344">
                  <a:extLst>
                    <a:ext uri="{9D8B030D-6E8A-4147-A177-3AD203B41FA5}">
                      <a16:colId xmlns:a16="http://schemas.microsoft.com/office/drawing/2014/main" val="2990790612"/>
                    </a:ext>
                  </a:extLst>
                </a:gridCol>
                <a:gridCol w="1125125">
                  <a:extLst>
                    <a:ext uri="{9D8B030D-6E8A-4147-A177-3AD203B41FA5}">
                      <a16:colId xmlns:a16="http://schemas.microsoft.com/office/drawing/2014/main" val="3541353973"/>
                    </a:ext>
                  </a:extLst>
                </a:gridCol>
              </a:tblGrid>
              <a:tr h="376563">
                <a:tc>
                  <a:txBody>
                    <a:bodyPr/>
                    <a:lstStyle/>
                    <a:p>
                      <a:endParaRPr lang="en-US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Baseline (mmol/L)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Change from baseline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813940"/>
                  </a:ext>
                </a:extLst>
              </a:tr>
              <a:tr h="230122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Placebo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693708"/>
                  </a:ext>
                </a:extLst>
              </a:tr>
              <a:tr h="252795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Aprocitentan 12.5 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83739"/>
                  </a:ext>
                </a:extLst>
              </a:tr>
              <a:tr h="300331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Aprocitentan 25 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964068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48FB3D55-81DE-FEE3-B563-4313929551BB}"/>
              </a:ext>
            </a:extLst>
          </p:cNvPr>
          <p:cNvSpPr/>
          <p:nvPr/>
        </p:nvSpPr>
        <p:spPr>
          <a:xfrm>
            <a:off x="794737" y="6512693"/>
            <a:ext cx="9144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Iglarz, M et al. </a:t>
            </a:r>
            <a:r>
              <a:rPr lang="en-US" sz="800" i="1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 Preparation</a:t>
            </a:r>
            <a:endParaRPr lang="en-AU" sz="8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371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CH" sz="2800" dirty="0" err="1">
                <a:latin typeface="Arial" panose="020B0604020202020204" pitchFamily="34" charset="0"/>
                <a:cs typeface="Arial" panose="020B0604020202020204" pitchFamily="34" charset="0"/>
              </a:rPr>
              <a:t>fficiently</a:t>
            </a:r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 blocks ET receptors, resulting in secondary </a:t>
            </a:r>
          </a:p>
          <a:p>
            <a:pPr lvl="1"/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increase in ET-1, reflecting competition for binding (on ET</a:t>
            </a:r>
            <a:r>
              <a:rPr lang="en-CH" sz="2800" baseline="-25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 receptors)</a:t>
            </a:r>
          </a:p>
          <a:p>
            <a:pPr lvl="1"/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increase in CT-pro-ET-1, reflecting enhanced </a:t>
            </a:r>
            <a:r>
              <a:rPr lang="en-CH" sz="2800" i="1" dirty="0">
                <a:latin typeface="Arial" panose="020B0604020202020204" pitchFamily="34" charset="0"/>
                <a:cs typeface="Arial" panose="020B0604020202020204" pitchFamily="34" charset="0"/>
              </a:rPr>
              <a:t>de novo </a:t>
            </a:r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synthesis</a:t>
            </a:r>
          </a:p>
          <a:p>
            <a:pPr marL="269875" lvl="1" indent="0">
              <a:buNone/>
            </a:pPr>
            <a:endParaRPr lang="en-CH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CH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CH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9875" lvl="1" indent="0">
              <a:buNone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Aprocitentan....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0EDC32-84E4-1181-B3D0-0CCA9BE3D3B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D37FD71-3BF2-4567-8A44-A50840E5475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7376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CH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9875" lvl="1" indent="0">
              <a:buNone/>
            </a:pPr>
            <a:endParaRPr lang="en-CH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Does not stimulate juxtaglomerular cells to produce more renin</a:t>
            </a:r>
          </a:p>
          <a:p>
            <a:pPr lvl="1"/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explaining the excellent safety in the 23% of CKD 3/4 patients in PRECISION</a:t>
            </a:r>
          </a:p>
          <a:p>
            <a:pPr lvl="1"/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even in combination with optimal dose of RAAS blocker.</a:t>
            </a:r>
          </a:p>
          <a:p>
            <a:pPr lvl="1"/>
            <a:endParaRPr lang="en-CH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CH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CH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9875" lvl="1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Aprocitentan....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0EDC32-84E4-1181-B3D0-0CCA9BE3D3B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D37FD71-3BF2-4567-8A44-A50840E5475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5374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CH" sz="2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CH" sz="2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Decreases aldosterone - even on top of valsartan</a:t>
            </a:r>
          </a:p>
          <a:p>
            <a:pPr lvl="1"/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without a risk of </a:t>
            </a:r>
            <a:r>
              <a:rPr lang="en-CH" sz="2800" dirty="0" err="1">
                <a:latin typeface="Arial" panose="020B0604020202020204" pitchFamily="34" charset="0"/>
                <a:cs typeface="Arial" panose="020B0604020202020204" pitchFamily="34" charset="0"/>
              </a:rPr>
              <a:t>hyperkalemia</a:t>
            </a:r>
            <a:endParaRPr lang="en-CH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because it specifically inhibits the up-regulated ET system in hypertension</a:t>
            </a:r>
          </a:p>
          <a:p>
            <a:pPr marL="269875" lvl="1" indent="0">
              <a:buNone/>
            </a:pPr>
            <a:endParaRPr lang="en-CH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Decreases lipids</a:t>
            </a:r>
            <a:endParaRPr lang="en-CH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9875" lvl="1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CH" sz="2800" dirty="0">
                <a:latin typeface="Arial" panose="020B0604020202020204" pitchFamily="34" charset="0"/>
                <a:cs typeface="Arial" panose="020B0604020202020204" pitchFamily="34" charset="0"/>
              </a:rPr>
              <a:t>Aprocitentan....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0EDC32-84E4-1181-B3D0-0CCA9BE3D3B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D37FD71-3BF2-4567-8A44-A50840E5475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3297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BE93C5-684F-BD3F-1069-AF92665DF0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5DC7E-BA78-4A02-98F1-CC63BBC14C88}" type="slidenum">
              <a:rPr lang="en-US" smtClean="0"/>
              <a:pPr/>
              <a:t>18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25632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close-up of a book&#10;&#10;Description automatically generated">
            <a:extLst>
              <a:ext uri="{FF2B5EF4-FFF2-40B4-BE49-F238E27FC236}">
                <a16:creationId xmlns:a16="http://schemas.microsoft.com/office/drawing/2014/main" id="{D959F797-BAA4-2B80-6C78-189522596A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05" y="1312448"/>
            <a:ext cx="11090275" cy="51498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661713-7350-E7D7-CB26-ED51854BED7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451EC91-0613-418B-8E7D-A82B40D2522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1929D65-83EB-3CE7-E124-D36060137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3200" dirty="0">
                <a:latin typeface="Arial" panose="020B0604020202020204" pitchFamily="34" charset="0"/>
                <a:cs typeface="Arial" panose="020B0604020202020204" pitchFamily="34" charset="0"/>
              </a:rPr>
              <a:t>Excessive chronic RAAS inhibition leads to chronic renin cell stimulation and concentric arteriolar hypertrophy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721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A59D0F-B051-5022-EB9A-0608F9FD6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fontAlgn="base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Martine Clozel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is an employee of Idorsia Pharmaceuticals Ltd.​ and owns shares in the company. </a:t>
            </a:r>
          </a:p>
          <a:p>
            <a:pPr marL="0" indent="0" algn="just" rtl="0" fontAlgn="base"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Marc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lglarz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Peter Blattmann, Roland F. Dreier, Parisa Danaietash and Mouna Sassi-Sayadi are employees of Idorsia Pharmaceuticals Ltd.​</a:t>
            </a:r>
          </a:p>
          <a:p>
            <a:pPr marL="0" indent="0" algn="just" rtl="0" fontAlgn="base"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study was supported by Idorsia Pharmaceuticals Ltd.</a:t>
            </a: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Unlabeled/unapproved use disclosures: 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 the USA, use of aprocitentan 25 mg in patients with uncontrolled hypertension.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AB226B-1688-7A51-E4DD-43A9934414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E84058-0C43-201C-185E-751F23E9350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D37FD71-3BF2-4567-8A44-A50840E5475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8824F72-A747-DD0C-891B-8809DFA73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Disclosures</a:t>
            </a:r>
          </a:p>
        </p:txBody>
      </p:sp>
    </p:spTree>
    <p:extLst>
      <p:ext uri="{BB962C8B-B14F-4D97-AF65-F5344CB8AC3E}">
        <p14:creationId xmlns:p14="http://schemas.microsoft.com/office/powerpoint/2010/main" val="657465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8BAB70-2D9E-18C7-5C10-479E41F6B85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D506C8-D814-4542-9F3E-12B00AA76FC0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3600" dirty="0">
                <a:latin typeface="Arial" panose="020B0604020202020204" pitchFamily="34" charset="0"/>
                <a:cs typeface="Arial" panose="020B0604020202020204" pitchFamily="34" charset="0"/>
              </a:rPr>
              <a:t>ET-1 is a aldosterone secretagogue (with K</a:t>
            </a:r>
            <a:r>
              <a:rPr lang="en-CH" sz="36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CH" sz="3600" dirty="0">
                <a:latin typeface="Arial" panose="020B0604020202020204" pitchFamily="34" charset="0"/>
                <a:cs typeface="Arial" panose="020B0604020202020204" pitchFamily="34" charset="0"/>
              </a:rPr>
              <a:t>, Ang II)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7CBCB90-139D-F461-B34F-99BD727D634F}"/>
              </a:ext>
            </a:extLst>
          </p:cNvPr>
          <p:cNvGrpSpPr/>
          <p:nvPr/>
        </p:nvGrpSpPr>
        <p:grpSpPr>
          <a:xfrm>
            <a:off x="4151784" y="1384259"/>
            <a:ext cx="5329449" cy="4781592"/>
            <a:chOff x="5650030" y="-235563"/>
            <a:chExt cx="4925001" cy="5587144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58602CA1-A277-388D-A4CF-70C8BF2447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0030" y="-235563"/>
              <a:ext cx="3491965" cy="5587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373E2D2-D96D-CF67-1B0C-E3E7EE341A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25911" y="1642880"/>
              <a:ext cx="1749120" cy="1032944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92B64EFE-654C-8952-BF8E-0079501368FE}"/>
              </a:ext>
            </a:extLst>
          </p:cNvPr>
          <p:cNvSpPr/>
          <p:nvPr/>
        </p:nvSpPr>
        <p:spPr>
          <a:xfrm>
            <a:off x="4511824" y="1254105"/>
            <a:ext cx="1090569" cy="50482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758916-290E-628D-E63C-D682063A934B}"/>
              </a:ext>
            </a:extLst>
          </p:cNvPr>
          <p:cNvSpPr txBox="1"/>
          <p:nvPr/>
        </p:nvSpPr>
        <p:spPr>
          <a:xfrm>
            <a:off x="1155939" y="6440538"/>
            <a:ext cx="3228384" cy="215444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CH" sz="1400" noProof="0" dirty="0">
                <a:latin typeface="Arial" panose="020B0604020202020204" pitchFamily="34" charset="0"/>
                <a:cs typeface="Arial" panose="020B0604020202020204" pitchFamily="34" charset="0"/>
              </a:rPr>
              <a:t>Rossi GP </a:t>
            </a:r>
            <a:r>
              <a:rPr lang="en-US" sz="1400" u="none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J Clin Endocrinol </a:t>
            </a:r>
            <a:r>
              <a:rPr lang="en-US" sz="1400" u="none" strike="noStrike" dirty="0" err="1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Metab</a:t>
            </a:r>
            <a:r>
              <a:rPr lang="en-US" sz="1400" u="none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.</a:t>
            </a:r>
            <a:r>
              <a:rPr lang="en-US" sz="1400" dirty="0">
                <a:solidFill>
                  <a:srgbClr val="333333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 1997 </a:t>
            </a:r>
            <a:endParaRPr lang="en-US" sz="14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931BE3-A8F9-8616-F468-B6B0A7AD36FE}"/>
              </a:ext>
            </a:extLst>
          </p:cNvPr>
          <p:cNvSpPr txBox="1"/>
          <p:nvPr/>
        </p:nvSpPr>
        <p:spPr>
          <a:xfrm>
            <a:off x="766707" y="2099776"/>
            <a:ext cx="6097554" cy="830997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r>
              <a:rPr lang="en-CH" sz="2400" dirty="0">
                <a:latin typeface="Arial" panose="020B0604020202020204" pitchFamily="34" charset="0"/>
                <a:cs typeface="Arial" panose="020B0604020202020204" pitchFamily="34" charset="0"/>
              </a:rPr>
              <a:t>Efficacy of </a:t>
            </a:r>
            <a:br>
              <a:rPr lang="en-CH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H" sz="2400" dirty="0">
                <a:latin typeface="Arial" panose="020B0604020202020204" pitchFamily="34" charset="0"/>
                <a:cs typeface="Arial" panose="020B0604020202020204" pitchFamily="34" charset="0"/>
              </a:rPr>
              <a:t>dual ET</a:t>
            </a:r>
            <a:r>
              <a:rPr lang="en-CH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CH" sz="2400" dirty="0">
                <a:latin typeface="Arial" panose="020B0604020202020204" pitchFamily="34" charset="0"/>
                <a:cs typeface="Arial" panose="020B0604020202020204" pitchFamily="34" charset="0"/>
              </a:rPr>
              <a:t>/ET</a:t>
            </a:r>
            <a:r>
              <a:rPr lang="en-CH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CH" sz="2400" dirty="0">
                <a:latin typeface="Arial" panose="020B0604020202020204" pitchFamily="34" charset="0"/>
                <a:cs typeface="Arial" panose="020B0604020202020204" pitchFamily="34" charset="0"/>
              </a:rPr>
              <a:t> blockade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385006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E40433D-294C-162B-51F1-2C08E13357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H" sz="2400" dirty="0">
                <a:latin typeface="Arial Nova" panose="020B0504020202020204" pitchFamily="34" charset="0"/>
              </a:rPr>
              <a:t>Endothelin is the most potent </a:t>
            </a:r>
            <a:r>
              <a:rPr lang="en-CH" sz="2400" dirty="0" err="1">
                <a:latin typeface="Arial Nova" panose="020B0504020202020204" pitchFamily="34" charset="0"/>
              </a:rPr>
              <a:t>vasoconstri</a:t>
            </a:r>
            <a:r>
              <a:rPr lang="en-US" sz="2400" dirty="0">
                <a:latin typeface="Arial Nova" panose="020B0504020202020204" pitchFamily="34" charset="0"/>
              </a:rPr>
              <a:t>c</a:t>
            </a:r>
            <a:r>
              <a:rPr lang="en-CH" sz="2400" dirty="0">
                <a:latin typeface="Arial Nova" panose="020B0504020202020204" pitchFamily="34" charset="0"/>
              </a:rPr>
              <a:t>tor known</a:t>
            </a:r>
            <a:br>
              <a:rPr lang="en-CH" sz="2400" dirty="0">
                <a:latin typeface="Arial Nova" panose="020B0504020202020204" pitchFamily="34" charset="0"/>
              </a:rPr>
            </a:br>
            <a:br>
              <a:rPr lang="en-CH" sz="2400" dirty="0">
                <a:latin typeface="Arial Nova" panose="020B0504020202020204" pitchFamily="34" charset="0"/>
              </a:rPr>
            </a:br>
            <a:r>
              <a:rPr lang="en-CH" sz="2400" dirty="0">
                <a:latin typeface="Arial Nova" panose="020B0504020202020204" pitchFamily="34" charset="0"/>
              </a:rPr>
              <a:t>Vasoconstriction to endothelin is sustained and difficult to reverse</a:t>
            </a:r>
            <a:br>
              <a:rPr lang="en-CH" sz="2400" b="0" dirty="0">
                <a:latin typeface="Arial Nova" panose="020B0504020202020204" pitchFamily="34" charset="0"/>
                <a:cs typeface="Arial" panose="020B0604020202020204" pitchFamily="34" charset="0"/>
              </a:rPr>
            </a:br>
            <a:br>
              <a:rPr lang="en-CH" sz="2400" b="0" dirty="0">
                <a:latin typeface="Arial Nova" panose="020B0504020202020204" pitchFamily="34" charset="0"/>
                <a:cs typeface="Arial" panose="020B0604020202020204" pitchFamily="34" charset="0"/>
              </a:rPr>
            </a:br>
            <a:r>
              <a:rPr lang="en-CH" sz="2400" dirty="0">
                <a:latin typeface="Arial Nova" panose="020B0504020202020204" pitchFamily="34" charset="0"/>
              </a:rPr>
              <a:t>Endothelin receptor blockade is </a:t>
            </a:r>
            <a:r>
              <a:rPr lang="en-CH" sz="2400" dirty="0" err="1">
                <a:latin typeface="Arial Nova" panose="020B0504020202020204" pitchFamily="34" charset="0"/>
              </a:rPr>
              <a:t>ef</a:t>
            </a:r>
            <a:r>
              <a:rPr lang="en-US" sz="2400" dirty="0" err="1">
                <a:latin typeface="Arial Nova" panose="020B0504020202020204" pitchFamily="34" charset="0"/>
              </a:rPr>
              <a:t>fe</a:t>
            </a:r>
            <a:r>
              <a:rPr lang="en-CH" sz="2400" dirty="0" err="1">
                <a:latin typeface="Arial Nova" panose="020B0504020202020204" pitchFamily="34" charset="0"/>
              </a:rPr>
              <a:t>ctive</a:t>
            </a:r>
            <a:r>
              <a:rPr lang="en-CH" sz="2400" dirty="0">
                <a:latin typeface="Arial Nova" panose="020B0504020202020204" pitchFamily="34" charset="0"/>
              </a:rPr>
              <a:t> in hypertension </a:t>
            </a:r>
            <a:br>
              <a:rPr lang="en-CH" sz="2400" dirty="0">
                <a:latin typeface="Arial Nova" panose="020B0504020202020204" pitchFamily="34" charset="0"/>
              </a:rPr>
            </a:br>
            <a:br>
              <a:rPr lang="en-CH" sz="2400" dirty="0">
                <a:latin typeface="Arial Nova" panose="020B0504020202020204" pitchFamily="34" charset="0"/>
              </a:rPr>
            </a:br>
            <a:r>
              <a:rPr lang="en-CH" sz="2400" b="0" dirty="0">
                <a:latin typeface="Arial Nova" panose="020B0504020202020204" pitchFamily="34" charset="0"/>
                <a:cs typeface="Arial" panose="020B0604020202020204" pitchFamily="34" charset="0"/>
              </a:rPr>
              <a:t>ET-1 system is overactivated in resistant hypertension</a:t>
            </a:r>
            <a:br>
              <a:rPr lang="en-CH" sz="2400" dirty="0">
                <a:latin typeface="Arial Nova" panose="020B0504020202020204" pitchFamily="34" charset="0"/>
              </a:rPr>
            </a:br>
            <a:br>
              <a:rPr lang="en-CH" sz="2400" dirty="0">
                <a:latin typeface="Arial Nova" panose="020B0504020202020204" pitchFamily="34" charset="0"/>
              </a:rPr>
            </a:b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54A533-EC76-DE5E-ECB7-35A9371B7E2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D37FD71-3BF2-4567-8A44-A50840E5475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F0A7A89-6BAB-1CFA-66C6-4062DFAC9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4000" dirty="0">
                <a:latin typeface="Arial" panose="020B0604020202020204" pitchFamily="34" charset="0"/>
                <a:cs typeface="Arial" panose="020B0604020202020204" pitchFamily="34" charset="0"/>
              </a:rPr>
              <a:t>Endothelin fits the profile of the missing link in resistant hypertension</a:t>
            </a:r>
            <a:b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1AD5A3ED-D64E-3591-EF3D-B0719B49DE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8408" y="1124744"/>
            <a:ext cx="2118180" cy="1518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3">
            <a:extLst>
              <a:ext uri="{FF2B5EF4-FFF2-40B4-BE49-F238E27FC236}">
                <a16:creationId xmlns:a16="http://schemas.microsoft.com/office/drawing/2014/main" id="{14E69CB1-CE9A-4EDD-46A1-3198F08FF0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50606" y="2662436"/>
            <a:ext cx="178888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CH" dirty="0">
                <a:solidFill>
                  <a:srgbClr val="FF0000"/>
                </a:solidFill>
              </a:rPr>
              <a:t>Atractaspis </a:t>
            </a:r>
            <a:r>
              <a:rPr lang="en-US" altLang="en-CH" dirty="0" err="1">
                <a:solidFill>
                  <a:srgbClr val="FF0000"/>
                </a:solidFill>
              </a:rPr>
              <a:t>engaddensis</a:t>
            </a:r>
            <a:endParaRPr lang="en-US" altLang="en-C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450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584696-D146-BDFA-2165-5A133203D8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lnSpc>
                <a:spcPct val="130000"/>
              </a:lnSpc>
              <a:spcAft>
                <a:spcPts val="0"/>
              </a:spcAft>
              <a:buFontTx/>
              <a:buChar char="-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Dual </a:t>
            </a:r>
            <a:r>
              <a:rPr lang="en-CH" sz="2400" dirty="0">
                <a:latin typeface="Arial" panose="020B0604020202020204" pitchFamily="34" charset="0"/>
                <a:cs typeface="Arial" panose="020B0604020202020204" pitchFamily="34" charset="0"/>
              </a:rPr>
              <a:t>endothelin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en-US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CH" sz="2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en-US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receptor antagonist (1:16 ratio)</a:t>
            </a:r>
          </a:p>
          <a:p>
            <a:pPr marL="285750" indent="-285750">
              <a:lnSpc>
                <a:spcPct val="130000"/>
              </a:lnSpc>
              <a:spcAft>
                <a:spcPts val="0"/>
              </a:spcAft>
              <a:buFontTx/>
              <a:buChar char="-"/>
            </a:pPr>
            <a:r>
              <a:rPr lang="en-CH" sz="2400" dirty="0">
                <a:latin typeface="Arial" panose="020B0604020202020204" pitchFamily="34" charset="0"/>
                <a:cs typeface="Arial" panose="020B0604020202020204" pitchFamily="34" charset="0"/>
              </a:rPr>
              <a:t>Long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half</a:t>
            </a:r>
            <a:r>
              <a:rPr lang="en-CH" sz="2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life</a:t>
            </a:r>
            <a:r>
              <a:rPr lang="en-CH" sz="2400" dirty="0">
                <a:latin typeface="Arial" panose="020B0604020202020204" pitchFamily="34" charset="0"/>
                <a:cs typeface="Arial" panose="020B0604020202020204" pitchFamily="34" charset="0"/>
              </a:rPr>
              <a:t> of 44 hours</a:t>
            </a:r>
          </a:p>
          <a:p>
            <a:pPr marL="285750" indent="-285750">
              <a:lnSpc>
                <a:spcPct val="130000"/>
              </a:lnSpc>
              <a:spcAft>
                <a:spcPts val="0"/>
              </a:spcAft>
              <a:buFontTx/>
              <a:buChar char="-"/>
            </a:pPr>
            <a:r>
              <a:rPr lang="en-CH" sz="2400" dirty="0">
                <a:latin typeface="Arial" panose="020B0604020202020204" pitchFamily="34" charset="0"/>
                <a:cs typeface="Arial" panose="020B0604020202020204" pitchFamily="34" charset="0"/>
              </a:rPr>
              <a:t>Decreased BP as monotherapy in essential hypertension</a:t>
            </a:r>
          </a:p>
          <a:p>
            <a:pPr marL="285750" indent="-285750">
              <a:lnSpc>
                <a:spcPct val="130000"/>
              </a:lnSpc>
              <a:spcAft>
                <a:spcPts val="0"/>
              </a:spcAft>
              <a:buFontTx/>
              <a:buChar char="-"/>
            </a:pPr>
            <a:r>
              <a:rPr lang="en-CH" sz="2400" dirty="0">
                <a:latin typeface="Arial" panose="020B0604020202020204" pitchFamily="34" charset="0"/>
                <a:cs typeface="Arial" panose="020B0604020202020204" pitchFamily="34" charset="0"/>
              </a:rPr>
              <a:t>Decreased BP as add-on in patients with resistant hypertension</a:t>
            </a:r>
          </a:p>
          <a:p>
            <a:pPr>
              <a:lnSpc>
                <a:spcPct val="150000"/>
              </a:lnSpc>
            </a:pPr>
            <a:endParaRPr lang="en-CH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30000"/>
              </a:lnSpc>
              <a:spcAft>
                <a:spcPts val="0"/>
              </a:spcAft>
              <a:buFontTx/>
              <a:buChar char="-"/>
            </a:pPr>
            <a:r>
              <a:rPr lang="en-CH" sz="2400" dirty="0">
                <a:latin typeface="Arial" panose="020B0604020202020204" pitchFamily="34" charset="0"/>
                <a:cs typeface="Arial" panose="020B0604020202020204" pitchFamily="34" charset="0"/>
              </a:rPr>
              <a:t>FDA: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Indicated for the treatment of hypertension</a:t>
            </a:r>
            <a:r>
              <a:rPr lang="en-CH" sz="2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in combination with other </a:t>
            </a:r>
            <a:r>
              <a:rPr lang="en-CH" sz="2400" dirty="0">
                <a:latin typeface="Arial" panose="020B0604020202020204" pitchFamily="34" charset="0"/>
                <a:cs typeface="Arial" panose="020B0604020202020204" pitchFamily="34" charset="0"/>
              </a:rPr>
              <a:t>anti-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hypertensives, to lower blood pressure in adults not adequately controlled on other drugs</a:t>
            </a:r>
            <a:endParaRPr lang="en-CH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30000"/>
              </a:lnSpc>
              <a:spcAft>
                <a:spcPts val="0"/>
              </a:spcAft>
              <a:buNone/>
            </a:pPr>
            <a:r>
              <a:rPr lang="en-CH" sz="2400" dirty="0">
                <a:latin typeface="Arial" panose="020B0604020202020204" pitchFamily="34" charset="0"/>
                <a:cs typeface="Arial" panose="020B0604020202020204" pitchFamily="34" charset="0"/>
              </a:rPr>
              <a:t>-   Launch planned Q4 2024</a:t>
            </a:r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89BF030-FE59-4B9E-B5C7-FAD37FC6267B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Aprocitentan</a:t>
            </a:r>
          </a:p>
        </p:txBody>
      </p:sp>
    </p:spTree>
    <p:extLst>
      <p:ext uri="{BB962C8B-B14F-4D97-AF65-F5344CB8AC3E}">
        <p14:creationId xmlns:p14="http://schemas.microsoft.com/office/powerpoint/2010/main" val="161435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B20621D-E0DC-4BAE-908F-0B62606CE59C}" type="slidenum">
              <a:rPr lang="en-GB" smtClean="0"/>
              <a:t>4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CH" sz="3600" dirty="0" err="1">
                <a:latin typeface="Arial" panose="020B0604020202020204" pitchFamily="34" charset="0"/>
                <a:cs typeface="Arial" panose="020B0604020202020204" pitchFamily="34" charset="0"/>
              </a:rPr>
              <a:t>hase</a:t>
            </a:r>
            <a:r>
              <a:rPr lang="en-CH" sz="3600" dirty="0">
                <a:latin typeface="Arial" panose="020B0604020202020204" pitchFamily="34" charset="0"/>
                <a:cs typeface="Arial" panose="020B0604020202020204" pitchFamily="34" charset="0"/>
              </a:rPr>
              <a:t> 3 P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RECISION</a:t>
            </a:r>
            <a:r>
              <a:rPr lang="en-CH" sz="3600" dirty="0">
                <a:latin typeface="Arial" panose="020B0604020202020204" pitchFamily="34" charset="0"/>
                <a:cs typeface="Arial" panose="020B0604020202020204" pitchFamily="34" charset="0"/>
              </a:rPr>
              <a:t> study design and biomarkers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17F871D2-240D-40BB-97FF-7AFDC6BC53F5}"/>
              </a:ext>
            </a:extLst>
          </p:cNvPr>
          <p:cNvGrpSpPr/>
          <p:nvPr/>
        </p:nvGrpSpPr>
        <p:grpSpPr>
          <a:xfrm>
            <a:off x="1653113" y="1219395"/>
            <a:ext cx="8762845" cy="3656677"/>
            <a:chOff x="1653113" y="980728"/>
            <a:chExt cx="8762845" cy="365667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FB6EB33-BA37-4CF1-80A6-63C465E8D825}"/>
                </a:ext>
              </a:extLst>
            </p:cNvPr>
            <p:cNvSpPr txBox="1"/>
            <p:nvPr/>
          </p:nvSpPr>
          <p:spPr>
            <a:xfrm>
              <a:off x="5969124" y="4279906"/>
              <a:ext cx="349797" cy="24622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/>
                <a:t>V8</a:t>
              </a:r>
              <a:endParaRPr lang="en-GB" sz="600"/>
            </a:p>
            <a:p>
              <a:pPr algn="ctr"/>
              <a:r>
                <a:rPr lang="en-GB" sz="600"/>
                <a:t>Week 12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656BD62-58C1-42B3-96A6-4DF177C63668}"/>
                </a:ext>
              </a:extLst>
            </p:cNvPr>
            <p:cNvSpPr txBox="1"/>
            <p:nvPr/>
          </p:nvSpPr>
          <p:spPr>
            <a:xfrm>
              <a:off x="2089711" y="3039178"/>
              <a:ext cx="951318" cy="153888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noProof="0">
                  <a:solidFill>
                    <a:srgbClr val="3399FF"/>
                  </a:solidFill>
                </a:rPr>
                <a:t>4 to 12 weeks</a:t>
              </a:r>
            </a:p>
          </p:txBody>
        </p:sp>
        <p:sp>
          <p:nvSpPr>
            <p:cNvPr id="10" name="Flowchart: Process 9">
              <a:extLst>
                <a:ext uri="{FF2B5EF4-FFF2-40B4-BE49-F238E27FC236}">
                  <a16:creationId xmlns:a16="http://schemas.microsoft.com/office/drawing/2014/main" id="{EF205274-3B1C-40BF-8DF4-111547A8B104}"/>
                </a:ext>
              </a:extLst>
            </p:cNvPr>
            <p:cNvSpPr/>
            <p:nvPr/>
          </p:nvSpPr>
          <p:spPr>
            <a:xfrm>
              <a:off x="1830741" y="2527547"/>
              <a:ext cx="1455299" cy="287452"/>
            </a:xfrm>
            <a:prstGeom prst="flowChartProcess">
              <a:avLst/>
            </a:prstGeom>
            <a:solidFill>
              <a:srgbClr val="3399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>
                <a:solidFill>
                  <a:schemeClr val="tx1"/>
                </a:solidFill>
              </a:endParaRP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E9682668-D2FA-4458-BF46-9B63956C9BCA}"/>
                </a:ext>
              </a:extLst>
            </p:cNvPr>
            <p:cNvCxnSpPr>
              <a:cxnSpLocks/>
            </p:cNvCxnSpPr>
            <p:nvPr/>
          </p:nvCxnSpPr>
          <p:spPr>
            <a:xfrm>
              <a:off x="1851545" y="2982903"/>
              <a:ext cx="1492490" cy="0"/>
            </a:xfrm>
            <a:prstGeom prst="straightConnector1">
              <a:avLst/>
            </a:prstGeom>
            <a:ln w="19050">
              <a:solidFill>
                <a:srgbClr val="3399FF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3F74892-A349-4A63-945A-2D727FA93DB3}"/>
                </a:ext>
              </a:extLst>
            </p:cNvPr>
            <p:cNvGrpSpPr/>
            <p:nvPr/>
          </p:nvGrpSpPr>
          <p:grpSpPr>
            <a:xfrm>
              <a:off x="1968915" y="980728"/>
              <a:ext cx="8176309" cy="3396317"/>
              <a:chOff x="89689" y="2056231"/>
              <a:chExt cx="8176309" cy="3396317"/>
            </a:xfrm>
          </p:grpSpPr>
          <p:sp>
            <p:nvSpPr>
              <p:cNvPr id="13" name="Flowchart: Process 12">
                <a:extLst>
                  <a:ext uri="{FF2B5EF4-FFF2-40B4-BE49-F238E27FC236}">
                    <a16:creationId xmlns:a16="http://schemas.microsoft.com/office/drawing/2014/main" id="{671B5A82-595F-4A4A-BCEE-CC19BA85CB65}"/>
                  </a:ext>
                </a:extLst>
              </p:cNvPr>
              <p:cNvSpPr/>
              <p:nvPr/>
            </p:nvSpPr>
            <p:spPr>
              <a:xfrm>
                <a:off x="1456854" y="3603602"/>
                <a:ext cx="648072" cy="287452"/>
              </a:xfrm>
              <a:prstGeom prst="flowChartProcess">
                <a:avLst/>
              </a:prstGeom>
              <a:solidFill>
                <a:srgbClr val="D6009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428F223-0A9C-4B0A-A6FD-52984B3A7CB1}"/>
                  </a:ext>
                </a:extLst>
              </p:cNvPr>
              <p:cNvSpPr txBox="1"/>
              <p:nvPr/>
            </p:nvSpPr>
            <p:spPr>
              <a:xfrm>
                <a:off x="1403648" y="3654897"/>
                <a:ext cx="792088" cy="21544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400" b="1" noProof="0"/>
                  <a:t>Run-in</a:t>
                </a:r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05DF47E5-C958-4F2E-8898-48A8310C0E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97350" y="4058406"/>
                <a:ext cx="612000" cy="0"/>
              </a:xfrm>
              <a:prstGeom prst="straightConnector1">
                <a:avLst/>
              </a:prstGeom>
              <a:ln w="19050">
                <a:solidFill>
                  <a:srgbClr val="D60093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782D955-1A6C-479E-9F17-A11F43DA6151}"/>
                  </a:ext>
                </a:extLst>
              </p:cNvPr>
              <p:cNvSpPr txBox="1"/>
              <p:nvPr/>
            </p:nvSpPr>
            <p:spPr>
              <a:xfrm>
                <a:off x="1545629" y="4114849"/>
                <a:ext cx="490431" cy="153888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b="1" noProof="0">
                    <a:solidFill>
                      <a:srgbClr val="D60093"/>
                    </a:solidFill>
                  </a:rPr>
                  <a:t>4 weeks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8A42B8F-42AB-4D7F-B87E-3274499D9606}"/>
                  </a:ext>
                </a:extLst>
              </p:cNvPr>
              <p:cNvSpPr txBox="1"/>
              <p:nvPr/>
            </p:nvSpPr>
            <p:spPr>
              <a:xfrm>
                <a:off x="1550839" y="3051501"/>
                <a:ext cx="576064" cy="307777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b="1" noProof="0">
                    <a:solidFill>
                      <a:srgbClr val="D60093"/>
                    </a:solidFill>
                  </a:rPr>
                  <a:t>Add placebo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440732E-E3FA-4E45-89B0-79BAC7F0CC07}"/>
                  </a:ext>
                </a:extLst>
              </p:cNvPr>
              <p:cNvSpPr txBox="1"/>
              <p:nvPr/>
            </p:nvSpPr>
            <p:spPr>
              <a:xfrm>
                <a:off x="808761" y="2618893"/>
                <a:ext cx="769774" cy="73866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b="1" noProof="0">
                    <a:solidFill>
                      <a:srgbClr val="3399FF"/>
                    </a:solidFill>
                  </a:rPr>
                  <a:t>Standard background therapy</a:t>
                </a:r>
              </a:p>
              <a:p>
                <a:pPr algn="ctr"/>
                <a:r>
                  <a:rPr lang="en-GB" sz="900" noProof="0">
                    <a:solidFill>
                      <a:srgbClr val="3399FF"/>
                    </a:solidFill>
                  </a:rPr>
                  <a:t>(≥4 weeks before Run-in)</a:t>
                </a: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C0026098-6641-4B9C-9C3F-412B0AC89E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37064" y="2062090"/>
                <a:ext cx="0" cy="338400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38">
                <a:extLst>
                  <a:ext uri="{FF2B5EF4-FFF2-40B4-BE49-F238E27FC236}">
                    <a16:creationId xmlns:a16="http://schemas.microsoft.com/office/drawing/2014/main" id="{C089F96B-A909-4F66-B183-148D288DD368}"/>
                  </a:ext>
                </a:extLst>
              </p:cNvPr>
              <p:cNvSpPr txBox="1"/>
              <p:nvPr/>
            </p:nvSpPr>
            <p:spPr>
              <a:xfrm>
                <a:off x="2163832" y="2350694"/>
                <a:ext cx="1249545" cy="307777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b="1" noProof="0">
                    <a:solidFill>
                      <a:schemeClr val="bg1">
                        <a:lumMod val="50000"/>
                      </a:schemeClr>
                    </a:solidFill>
                  </a:rPr>
                  <a:t>Double-Blind</a:t>
                </a:r>
              </a:p>
              <a:p>
                <a:pPr algn="ctr"/>
                <a:r>
                  <a:rPr lang="en-GB" sz="1000" b="1" noProof="0">
                    <a:solidFill>
                      <a:schemeClr val="bg1">
                        <a:lumMod val="50000"/>
                      </a:schemeClr>
                    </a:solidFill>
                  </a:rPr>
                  <a:t>4 weeks</a:t>
                </a:r>
              </a:p>
            </p:txBody>
          </p:sp>
          <p:sp>
            <p:nvSpPr>
              <p:cNvPr id="21" name="Rectangle 21">
                <a:extLst>
                  <a:ext uri="{FF2B5EF4-FFF2-40B4-BE49-F238E27FC236}">
                    <a16:creationId xmlns:a16="http://schemas.microsoft.com/office/drawing/2014/main" id="{1E53AF5C-04E3-4195-8895-89A7BA60F071}"/>
                  </a:ext>
                </a:extLst>
              </p:cNvPr>
              <p:cNvSpPr/>
              <p:nvPr/>
            </p:nvSpPr>
            <p:spPr>
              <a:xfrm>
                <a:off x="971600" y="3603202"/>
                <a:ext cx="504056" cy="287452"/>
              </a:xfrm>
              <a:prstGeom prst="rect">
                <a:avLst/>
              </a:prstGeom>
              <a:pattFill prst="ltUpDiag">
                <a:fgClr>
                  <a:srgbClr val="3399FF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88B1849-11FC-4372-B096-37908E7CFBF4}"/>
                  </a:ext>
                </a:extLst>
              </p:cNvPr>
              <p:cNvSpPr txBox="1"/>
              <p:nvPr/>
            </p:nvSpPr>
            <p:spPr>
              <a:xfrm>
                <a:off x="179512" y="3654897"/>
                <a:ext cx="1224136" cy="21544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400" b="1" noProof="0"/>
                  <a:t>Screening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6D378D0-3575-47E4-8CF1-84278EA02645}"/>
                  </a:ext>
                </a:extLst>
              </p:cNvPr>
              <p:cNvSpPr txBox="1"/>
              <p:nvPr/>
            </p:nvSpPr>
            <p:spPr>
              <a:xfrm>
                <a:off x="89689" y="2875468"/>
                <a:ext cx="720080" cy="461665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b="1">
                    <a:solidFill>
                      <a:srgbClr val="3399FF"/>
                    </a:solidFill>
                  </a:rPr>
                  <a:t>Individual b</a:t>
                </a:r>
                <a:r>
                  <a:rPr lang="en-GB" sz="1000" b="1" noProof="0">
                    <a:solidFill>
                      <a:srgbClr val="3399FF"/>
                    </a:solidFill>
                  </a:rPr>
                  <a:t>ackground therapy</a:t>
                </a: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04A65127-9BD9-4161-BEB6-40F790D296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09998" y="4886116"/>
                <a:ext cx="7056000" cy="23974"/>
              </a:xfrm>
              <a:prstGeom prst="straightConnector1">
                <a:avLst/>
              </a:prstGeom>
              <a:ln w="12700">
                <a:solidFill>
                  <a:srgbClr val="3399FF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ight Arrow 34">
                <a:extLst>
                  <a:ext uri="{FF2B5EF4-FFF2-40B4-BE49-F238E27FC236}">
                    <a16:creationId xmlns:a16="http://schemas.microsoft.com/office/drawing/2014/main" id="{FF4A0123-FA1B-4A96-8420-4523291C42D6}"/>
                  </a:ext>
                </a:extLst>
              </p:cNvPr>
              <p:cNvSpPr/>
              <p:nvPr/>
            </p:nvSpPr>
            <p:spPr>
              <a:xfrm>
                <a:off x="2159733" y="3203104"/>
                <a:ext cx="1253644" cy="360000"/>
              </a:xfrm>
              <a:prstGeom prst="rightArrow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A3BB8BC-97D3-4796-A123-FF80A71D9032}"/>
                  </a:ext>
                </a:extLst>
              </p:cNvPr>
              <p:cNvSpPr txBox="1"/>
              <p:nvPr/>
            </p:nvSpPr>
            <p:spPr>
              <a:xfrm>
                <a:off x="2203848" y="3301667"/>
                <a:ext cx="1137459" cy="14619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950" b="1">
                    <a:solidFill>
                      <a:schemeClr val="bg2"/>
                    </a:solidFill>
                  </a:rPr>
                  <a:t>Aprocitentan 25 mg</a:t>
                </a:r>
                <a:endParaRPr lang="en-GB" sz="950" b="1" noProof="0">
                  <a:solidFill>
                    <a:schemeClr val="bg2"/>
                  </a:solidFill>
                </a:endParaRPr>
              </a:p>
            </p:txBody>
          </p:sp>
          <p:sp>
            <p:nvSpPr>
              <p:cNvPr id="27" name="Right Arrow 43">
                <a:extLst>
                  <a:ext uri="{FF2B5EF4-FFF2-40B4-BE49-F238E27FC236}">
                    <a16:creationId xmlns:a16="http://schemas.microsoft.com/office/drawing/2014/main" id="{8F0F44D1-7281-49F0-99C7-06C94EFBFB9A}"/>
                  </a:ext>
                </a:extLst>
              </p:cNvPr>
              <p:cNvSpPr/>
              <p:nvPr/>
            </p:nvSpPr>
            <p:spPr>
              <a:xfrm>
                <a:off x="2159733" y="4212104"/>
                <a:ext cx="1253644" cy="360040"/>
              </a:xfrm>
              <a:prstGeom prst="rightArrow">
                <a:avLst/>
              </a:prstGeom>
              <a:solidFill>
                <a:schemeClr val="accent4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Right Arrow 45">
                <a:extLst>
                  <a:ext uri="{FF2B5EF4-FFF2-40B4-BE49-F238E27FC236}">
                    <a16:creationId xmlns:a16="http://schemas.microsoft.com/office/drawing/2014/main" id="{D71F5433-C28C-42E1-A9CB-A3E4B6874AFE}"/>
                  </a:ext>
                </a:extLst>
              </p:cNvPr>
              <p:cNvSpPr/>
              <p:nvPr/>
            </p:nvSpPr>
            <p:spPr>
              <a:xfrm>
                <a:off x="2159733" y="3707160"/>
                <a:ext cx="1253644" cy="360000"/>
              </a:xfrm>
              <a:prstGeom prst="rightArrow">
                <a:avLst/>
              </a:prstGeom>
              <a:solidFill>
                <a:srgbClr val="92D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48E01D1-3A10-46DC-BD83-AAEC7F025C0D}"/>
                  </a:ext>
                </a:extLst>
              </p:cNvPr>
              <p:cNvSpPr txBox="1"/>
              <p:nvPr/>
            </p:nvSpPr>
            <p:spPr>
              <a:xfrm>
                <a:off x="2117377" y="4316090"/>
                <a:ext cx="1296000" cy="14619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950" b="1">
                    <a:solidFill>
                      <a:schemeClr val="bg1"/>
                    </a:solidFill>
                  </a:rPr>
                  <a:t>Aprocitentan 12.5 mg</a:t>
                </a:r>
                <a:endParaRPr lang="en-GB" sz="950" b="1" noProof="0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FBDC043-BB57-45DF-B72A-13BAF551F733}"/>
                  </a:ext>
                </a:extLst>
              </p:cNvPr>
              <p:cNvSpPr txBox="1"/>
              <p:nvPr/>
            </p:nvSpPr>
            <p:spPr>
              <a:xfrm>
                <a:off x="2163833" y="2058298"/>
                <a:ext cx="1249544" cy="288032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b="1">
                    <a:solidFill>
                      <a:schemeClr val="bg1">
                        <a:lumMod val="50000"/>
                      </a:schemeClr>
                    </a:solidFill>
                  </a:rPr>
                  <a:t>PART 1</a:t>
                </a:r>
              </a:p>
            </p:txBody>
          </p: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9454A14-DACF-47B5-B1C3-8ADC33366E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40884" y="2065898"/>
                <a:ext cx="0" cy="338400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979759A-3ADF-4BB7-8D84-F9E8B003A2E0}"/>
                  </a:ext>
                </a:extLst>
              </p:cNvPr>
              <p:cNvSpPr txBox="1"/>
              <p:nvPr/>
            </p:nvSpPr>
            <p:spPr>
              <a:xfrm>
                <a:off x="3470589" y="2056231"/>
                <a:ext cx="2691662" cy="288000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algn="ctr">
                  <a:defRPr b="1">
                    <a:solidFill>
                      <a:schemeClr val="bg1">
                        <a:lumMod val="50000"/>
                      </a:schemeClr>
                    </a:solidFill>
                  </a:defRPr>
                </a:lvl1pPr>
              </a:lstStyle>
              <a:p>
                <a:r>
                  <a:rPr lang="en-GB"/>
                  <a:t>PART 2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8DA90CF-8682-490A-87CB-216A9F6C0CB2}"/>
                  </a:ext>
                </a:extLst>
              </p:cNvPr>
              <p:cNvSpPr txBox="1"/>
              <p:nvPr/>
            </p:nvSpPr>
            <p:spPr>
              <a:xfrm>
                <a:off x="6226848" y="2061492"/>
                <a:ext cx="1450841" cy="288000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algn="ctr">
                  <a:defRPr b="1">
                    <a:solidFill>
                      <a:schemeClr val="bg1">
                        <a:lumMod val="50000"/>
                      </a:schemeClr>
                    </a:solidFill>
                  </a:defRPr>
                </a:lvl1pPr>
              </a:lstStyle>
              <a:p>
                <a:r>
                  <a:rPr lang="en-GB"/>
                  <a:t>PART 3</a:t>
                </a:r>
              </a:p>
            </p:txBody>
          </p: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551188E1-5083-4499-93FA-5D04F42223B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76327" y="2068548"/>
                <a:ext cx="18124" cy="338400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D5C24622-5BD3-495D-A8AF-F83BFA39AF2F}"/>
                  </a:ext>
                </a:extLst>
              </p:cNvPr>
              <p:cNvGrpSpPr/>
              <p:nvPr/>
            </p:nvGrpSpPr>
            <p:grpSpPr>
              <a:xfrm>
                <a:off x="3470915" y="3428287"/>
                <a:ext cx="2680153" cy="945976"/>
                <a:chOff x="3698526" y="3378569"/>
                <a:chExt cx="1958902" cy="990236"/>
              </a:xfrm>
            </p:grpSpPr>
            <p:sp>
              <p:nvSpPr>
                <p:cNvPr id="45" name="Right Arrow 90">
                  <a:extLst>
                    <a:ext uri="{FF2B5EF4-FFF2-40B4-BE49-F238E27FC236}">
                      <a16:creationId xmlns:a16="http://schemas.microsoft.com/office/drawing/2014/main" id="{8D02B660-03A6-4172-B808-4C38A86105A0}"/>
                    </a:ext>
                  </a:extLst>
                </p:cNvPr>
                <p:cNvSpPr/>
                <p:nvPr/>
              </p:nvSpPr>
              <p:spPr>
                <a:xfrm>
                  <a:off x="3698526" y="3378569"/>
                  <a:ext cx="1958902" cy="990236"/>
                </a:xfrm>
                <a:prstGeom prst="rightArrow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AAD6169C-BD5B-4271-865B-E68EC0CADE1E}"/>
                    </a:ext>
                  </a:extLst>
                </p:cNvPr>
                <p:cNvSpPr txBox="1"/>
                <p:nvPr/>
              </p:nvSpPr>
              <p:spPr>
                <a:xfrm>
                  <a:off x="3950616" y="3775929"/>
                  <a:ext cx="1368230" cy="161088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000" b="1">
                      <a:solidFill>
                        <a:schemeClr val="bg2"/>
                      </a:solidFill>
                    </a:rPr>
                    <a:t>Aprocitentan 25mg</a:t>
                  </a:r>
                  <a:endParaRPr lang="en-GB" sz="1000" b="1" noProof="0">
                    <a:solidFill>
                      <a:schemeClr val="bg2"/>
                    </a:solidFill>
                  </a:endParaRPr>
                </a:p>
              </p:txBody>
            </p:sp>
          </p:grpSp>
          <p:sp>
            <p:nvSpPr>
              <p:cNvPr id="36" name="TextBox 38">
                <a:extLst>
                  <a:ext uri="{FF2B5EF4-FFF2-40B4-BE49-F238E27FC236}">
                    <a16:creationId xmlns:a16="http://schemas.microsoft.com/office/drawing/2014/main" id="{2A833B2C-6017-4772-8ECC-0C5AE1417B99}"/>
                  </a:ext>
                </a:extLst>
              </p:cNvPr>
              <p:cNvSpPr txBox="1"/>
              <p:nvPr/>
            </p:nvSpPr>
            <p:spPr>
              <a:xfrm>
                <a:off x="3564272" y="2350426"/>
                <a:ext cx="2597979" cy="307777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b="1">
                    <a:solidFill>
                      <a:schemeClr val="bg1">
                        <a:lumMod val="50000"/>
                      </a:schemeClr>
                    </a:solidFill>
                  </a:rPr>
                  <a:t>Single</a:t>
                </a:r>
                <a:r>
                  <a:rPr lang="en-GB" sz="1000" b="1" noProof="0">
                    <a:solidFill>
                      <a:schemeClr val="bg1">
                        <a:lumMod val="50000"/>
                      </a:schemeClr>
                    </a:solidFill>
                  </a:rPr>
                  <a:t>-Blind</a:t>
                </a:r>
              </a:p>
              <a:p>
                <a:pPr algn="ctr"/>
                <a:r>
                  <a:rPr lang="en-GB" sz="1000" b="1" noProof="0">
                    <a:solidFill>
                      <a:schemeClr val="bg1">
                        <a:lumMod val="50000"/>
                      </a:schemeClr>
                    </a:solidFill>
                  </a:rPr>
                  <a:t>32 weeks</a:t>
                </a:r>
              </a:p>
            </p:txBody>
          </p:sp>
          <p:sp>
            <p:nvSpPr>
              <p:cNvPr id="37" name="TextBox 38">
                <a:extLst>
                  <a:ext uri="{FF2B5EF4-FFF2-40B4-BE49-F238E27FC236}">
                    <a16:creationId xmlns:a16="http://schemas.microsoft.com/office/drawing/2014/main" id="{AD99F380-50A0-4631-99E3-D4A029E57DB8}"/>
                  </a:ext>
                </a:extLst>
              </p:cNvPr>
              <p:cNvSpPr txBox="1"/>
              <p:nvPr/>
            </p:nvSpPr>
            <p:spPr>
              <a:xfrm>
                <a:off x="6230456" y="2355687"/>
                <a:ext cx="1435938" cy="307777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b="1" noProof="0">
                    <a:solidFill>
                      <a:schemeClr val="bg1">
                        <a:lumMod val="50000"/>
                      </a:schemeClr>
                    </a:solidFill>
                  </a:rPr>
                  <a:t>Double-Blind</a:t>
                </a:r>
                <a:r>
                  <a:rPr lang="en-GB" sz="1000" b="1">
                    <a:solidFill>
                      <a:schemeClr val="bg1">
                        <a:lumMod val="50000"/>
                      </a:schemeClr>
                    </a:solidFill>
                  </a:rPr>
                  <a:t> W</a:t>
                </a:r>
                <a:r>
                  <a:rPr lang="en-GB" sz="1000" b="1" noProof="0">
                    <a:solidFill>
                      <a:schemeClr val="bg1">
                        <a:lumMod val="50000"/>
                      </a:schemeClr>
                    </a:solidFill>
                  </a:rPr>
                  <a:t>ithdrawal  12 weeks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F826711-E900-41A1-AC43-4106DB3716FA}"/>
                  </a:ext>
                </a:extLst>
              </p:cNvPr>
              <p:cNvSpPr txBox="1"/>
              <p:nvPr/>
            </p:nvSpPr>
            <p:spPr>
              <a:xfrm>
                <a:off x="2177020" y="3807886"/>
                <a:ext cx="1070830" cy="14619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950" b="1"/>
                  <a:t>Placebo</a:t>
                </a:r>
                <a:endParaRPr lang="en-GB" sz="950" b="1" noProof="0"/>
              </a:p>
            </p:txBody>
          </p: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8A02DED9-20E8-42AB-AD8B-3B6CE7B631E3}"/>
                  </a:ext>
                </a:extLst>
              </p:cNvPr>
              <p:cNvGrpSpPr/>
              <p:nvPr/>
            </p:nvGrpSpPr>
            <p:grpSpPr>
              <a:xfrm>
                <a:off x="6226909" y="3482483"/>
                <a:ext cx="1453716" cy="853240"/>
                <a:chOff x="4657080" y="3466545"/>
                <a:chExt cx="2333567" cy="753028"/>
              </a:xfrm>
            </p:grpSpPr>
            <p:sp>
              <p:nvSpPr>
                <p:cNvPr id="41" name="Right Arrow 79">
                  <a:extLst>
                    <a:ext uri="{FF2B5EF4-FFF2-40B4-BE49-F238E27FC236}">
                      <a16:creationId xmlns:a16="http://schemas.microsoft.com/office/drawing/2014/main" id="{AC90805A-E2E0-46B5-8E4C-395A0922E3B7}"/>
                    </a:ext>
                  </a:extLst>
                </p:cNvPr>
                <p:cNvSpPr/>
                <p:nvPr/>
              </p:nvSpPr>
              <p:spPr>
                <a:xfrm>
                  <a:off x="4661762" y="3466545"/>
                  <a:ext cx="2328885" cy="317719"/>
                </a:xfrm>
                <a:prstGeom prst="rightArrow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17E305CB-086C-4818-A708-8F8DD5477C6B}"/>
                    </a:ext>
                  </a:extLst>
                </p:cNvPr>
                <p:cNvSpPr txBox="1"/>
                <p:nvPr/>
              </p:nvSpPr>
              <p:spPr>
                <a:xfrm>
                  <a:off x="4694387" y="3559880"/>
                  <a:ext cx="1872191" cy="135814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000" b="1">
                      <a:solidFill>
                        <a:schemeClr val="bg2"/>
                      </a:solidFill>
                    </a:rPr>
                    <a:t>Aprocitentan 25mg</a:t>
                  </a:r>
                  <a:endParaRPr lang="en-GB" sz="1000" b="1" noProof="0">
                    <a:solidFill>
                      <a:schemeClr val="bg2"/>
                    </a:solidFill>
                  </a:endParaRPr>
                </a:p>
              </p:txBody>
            </p:sp>
            <p:sp>
              <p:nvSpPr>
                <p:cNvPr id="43" name="Right Arrow 81">
                  <a:extLst>
                    <a:ext uri="{FF2B5EF4-FFF2-40B4-BE49-F238E27FC236}">
                      <a16:creationId xmlns:a16="http://schemas.microsoft.com/office/drawing/2014/main" id="{6BD97A21-3EC6-4450-8042-2116623A92D7}"/>
                    </a:ext>
                  </a:extLst>
                </p:cNvPr>
                <p:cNvSpPr/>
                <p:nvPr/>
              </p:nvSpPr>
              <p:spPr>
                <a:xfrm>
                  <a:off x="4657080" y="3901854"/>
                  <a:ext cx="2328885" cy="317719"/>
                </a:xfrm>
                <a:prstGeom prst="rightArrow">
                  <a:avLst/>
                </a:prstGeom>
                <a:solidFill>
                  <a:srgbClr val="92D05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60D8EC10-3781-4788-B0B9-3FA8DA6D6D06}"/>
                    </a:ext>
                  </a:extLst>
                </p:cNvPr>
                <p:cNvSpPr txBox="1"/>
                <p:nvPr/>
              </p:nvSpPr>
              <p:spPr>
                <a:xfrm>
                  <a:off x="4670671" y="3993801"/>
                  <a:ext cx="1872188" cy="153888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000" b="1"/>
                    <a:t>Placebo</a:t>
                  </a:r>
                  <a:endParaRPr lang="en-GB" sz="1000" b="1" noProof="0"/>
                </a:p>
              </p:txBody>
            </p:sp>
          </p:grp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DB1099E-5B43-4646-BDAE-5472BCCD58D1}"/>
                  </a:ext>
                </a:extLst>
              </p:cNvPr>
              <p:cNvSpPr txBox="1"/>
              <p:nvPr/>
            </p:nvSpPr>
            <p:spPr>
              <a:xfrm>
                <a:off x="2919514" y="4829314"/>
                <a:ext cx="3877749" cy="15388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3399FF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000" b="1" dirty="0">
                    <a:solidFill>
                      <a:srgbClr val="3399FF"/>
                    </a:solidFill>
                  </a:rPr>
                  <a:t>Continue standard background therapy</a:t>
                </a:r>
              </a:p>
            </p:txBody>
          </p:sp>
        </p:grpSp>
        <p:sp>
          <p:nvSpPr>
            <p:cNvPr id="47" name="Left Brace 46">
              <a:extLst>
                <a:ext uri="{FF2B5EF4-FFF2-40B4-BE49-F238E27FC236}">
                  <a16:creationId xmlns:a16="http://schemas.microsoft.com/office/drawing/2014/main" id="{45ADAFFD-1CDF-484F-9772-D3F33A55A89E}"/>
                </a:ext>
              </a:extLst>
            </p:cNvPr>
            <p:cNvSpPr/>
            <p:nvPr/>
          </p:nvSpPr>
          <p:spPr>
            <a:xfrm rot="5400000">
              <a:off x="2255458" y="1919511"/>
              <a:ext cx="147640" cy="997074"/>
            </a:xfrm>
            <a:prstGeom prst="lef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Left Brace 47">
              <a:extLst>
                <a:ext uri="{FF2B5EF4-FFF2-40B4-BE49-F238E27FC236}">
                  <a16:creationId xmlns:a16="http://schemas.microsoft.com/office/drawing/2014/main" id="{5AAA22B2-200C-448C-8C53-C0E48B800671}"/>
                </a:ext>
              </a:extLst>
            </p:cNvPr>
            <p:cNvSpPr/>
            <p:nvPr/>
          </p:nvSpPr>
          <p:spPr>
            <a:xfrm rot="5400000">
              <a:off x="3026439" y="2176699"/>
              <a:ext cx="152829" cy="482363"/>
            </a:xfrm>
            <a:prstGeom prst="leftBrace">
              <a:avLst>
                <a:gd name="adj1" fmla="val 8333"/>
                <a:gd name="adj2" fmla="val 5677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Left Brace 48">
              <a:extLst>
                <a:ext uri="{FF2B5EF4-FFF2-40B4-BE49-F238E27FC236}">
                  <a16:creationId xmlns:a16="http://schemas.microsoft.com/office/drawing/2014/main" id="{EC3FE399-3963-4DAE-8C09-AF6441D987BE}"/>
                </a:ext>
              </a:extLst>
            </p:cNvPr>
            <p:cNvSpPr/>
            <p:nvPr/>
          </p:nvSpPr>
          <p:spPr>
            <a:xfrm rot="5400000">
              <a:off x="3601315" y="2121620"/>
              <a:ext cx="152829" cy="595313"/>
            </a:xfrm>
            <a:prstGeom prst="leftBrace">
              <a:avLst>
                <a:gd name="adj1" fmla="val 8333"/>
                <a:gd name="adj2" fmla="val 4280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1F814949-17A9-4975-A87F-1F09A3F00C7F}"/>
                </a:ext>
              </a:extLst>
            </p:cNvPr>
            <p:cNvCxnSpPr>
              <a:cxnSpLocks/>
            </p:cNvCxnSpPr>
            <p:nvPr/>
          </p:nvCxnSpPr>
          <p:spPr>
            <a:xfrm>
              <a:off x="3089224" y="2817708"/>
              <a:ext cx="0" cy="1008000"/>
            </a:xfrm>
            <a:prstGeom prst="straightConnector1">
              <a:avLst/>
            </a:prstGeom>
            <a:ln w="12700">
              <a:solidFill>
                <a:srgbClr val="3399FF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2C1A2A83-331F-4590-A550-634B6F73F5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75240" y="995585"/>
              <a:ext cx="18124" cy="338400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E38E301-5F6C-4B8B-826B-1FC8F82BBB52}"/>
                </a:ext>
              </a:extLst>
            </p:cNvPr>
            <p:cNvSpPr txBox="1"/>
            <p:nvPr/>
          </p:nvSpPr>
          <p:spPr>
            <a:xfrm>
              <a:off x="9627863" y="987220"/>
              <a:ext cx="532348" cy="288000"/>
            </a:xfrm>
            <a:prstGeom prst="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ctr">
                <a:defRPr b="1">
                  <a:solidFill>
                    <a:schemeClr val="bg1">
                      <a:lumMod val="50000"/>
                    </a:schemeClr>
                  </a:solidFill>
                </a:defRPr>
              </a:lvl1pPr>
            </a:lstStyle>
            <a:p>
              <a:r>
                <a:rPr lang="en-GB"/>
                <a:t>FU</a:t>
              </a:r>
            </a:p>
          </p:txBody>
        </p:sp>
        <p:sp>
          <p:nvSpPr>
            <p:cNvPr id="53" name="TextBox 38">
              <a:extLst>
                <a:ext uri="{FF2B5EF4-FFF2-40B4-BE49-F238E27FC236}">
                  <a16:creationId xmlns:a16="http://schemas.microsoft.com/office/drawing/2014/main" id="{377B4DA9-ED85-405B-B6B7-FC1E033D0113}"/>
                </a:ext>
              </a:extLst>
            </p:cNvPr>
            <p:cNvSpPr txBox="1"/>
            <p:nvPr/>
          </p:nvSpPr>
          <p:spPr>
            <a:xfrm>
              <a:off x="9627863" y="1275191"/>
              <a:ext cx="532348" cy="461665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noProof="0">
                  <a:solidFill>
                    <a:schemeClr val="bg1">
                      <a:lumMod val="50000"/>
                    </a:schemeClr>
                  </a:solidFill>
                </a:rPr>
                <a:t>Safety</a:t>
              </a:r>
            </a:p>
            <a:p>
              <a:pPr algn="ctr"/>
              <a:r>
                <a:rPr lang="en-GB" sz="1000" b="1" noProof="0">
                  <a:solidFill>
                    <a:schemeClr val="bg1">
                      <a:lumMod val="50000"/>
                    </a:schemeClr>
                  </a:solidFill>
                </a:rPr>
                <a:t>Follow-up</a:t>
              </a:r>
            </a:p>
            <a:p>
              <a:pPr algn="ctr"/>
              <a:r>
                <a:rPr lang="en-GB" sz="1000" b="1">
                  <a:solidFill>
                    <a:schemeClr val="bg1">
                      <a:lumMod val="50000"/>
                    </a:schemeClr>
                  </a:solidFill>
                </a:rPr>
                <a:t>30 days</a:t>
              </a:r>
              <a:endParaRPr lang="en-GB" sz="1000" b="1" noProof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06806A8-38FD-4E84-A513-021378F57E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73826" y="987330"/>
              <a:ext cx="18124" cy="338400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ight Arrow 90">
              <a:extLst>
                <a:ext uri="{FF2B5EF4-FFF2-40B4-BE49-F238E27FC236}">
                  <a16:creationId xmlns:a16="http://schemas.microsoft.com/office/drawing/2014/main" id="{679A3ADB-98B4-43CF-9078-76D30CC199C1}"/>
                </a:ext>
              </a:extLst>
            </p:cNvPr>
            <p:cNvSpPr/>
            <p:nvPr/>
          </p:nvSpPr>
          <p:spPr>
            <a:xfrm>
              <a:off x="9622985" y="2013303"/>
              <a:ext cx="537226" cy="1671917"/>
            </a:xfrm>
            <a:prstGeom prst="rightArrow">
              <a:avLst>
                <a:gd name="adj1" fmla="val 50000"/>
                <a:gd name="adj2" fmla="val 62943"/>
              </a:avLst>
            </a:prstGeom>
            <a:solidFill>
              <a:schemeClr val="bg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7936D3E-F610-437C-9399-A04C8D1BF5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30741" y="2818628"/>
              <a:ext cx="4611" cy="154800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B65DAC5-CA7D-4262-9AC3-E6A26A77325D}"/>
                </a:ext>
              </a:extLst>
            </p:cNvPr>
            <p:cNvSpPr txBox="1"/>
            <p:nvPr/>
          </p:nvSpPr>
          <p:spPr>
            <a:xfrm>
              <a:off x="3169136" y="4268163"/>
              <a:ext cx="349797" cy="24622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/>
                <a:t>V2</a:t>
              </a:r>
              <a:endParaRPr lang="en-GB" sz="600"/>
            </a:p>
            <a:p>
              <a:pPr algn="ctr"/>
              <a:r>
                <a:rPr lang="en-GB" sz="600" noProof="0"/>
                <a:t>Week -4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7DCF90B-5081-4C9E-A3E3-4E78C531BFBE}"/>
                </a:ext>
              </a:extLst>
            </p:cNvPr>
            <p:cNvSpPr txBox="1"/>
            <p:nvPr/>
          </p:nvSpPr>
          <p:spPr>
            <a:xfrm>
              <a:off x="3770820" y="4384445"/>
              <a:ext cx="541073" cy="24622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/>
                <a:t>V4</a:t>
              </a:r>
              <a:endParaRPr lang="en-GB" sz="600"/>
            </a:p>
            <a:p>
              <a:pPr algn="ctr"/>
              <a:r>
                <a:rPr lang="en-GB" sz="600"/>
                <a:t>Randomisation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72B396B2-3886-4EFA-8A92-39F5FDC7D874}"/>
                </a:ext>
              </a:extLst>
            </p:cNvPr>
            <p:cNvSpPr txBox="1"/>
            <p:nvPr/>
          </p:nvSpPr>
          <p:spPr>
            <a:xfrm>
              <a:off x="3507544" y="4264534"/>
              <a:ext cx="349797" cy="24622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/>
                <a:t>V3</a:t>
              </a:r>
              <a:endParaRPr lang="en-GB" sz="600"/>
            </a:p>
            <a:p>
              <a:pPr algn="ctr"/>
              <a:r>
                <a:rPr lang="en-GB" sz="600"/>
                <a:t>Week -2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517F6D9-0C1D-4145-BB7C-DE8DFE598B15}"/>
                </a:ext>
              </a:extLst>
            </p:cNvPr>
            <p:cNvSpPr txBox="1"/>
            <p:nvPr/>
          </p:nvSpPr>
          <p:spPr>
            <a:xfrm>
              <a:off x="3542703" y="2929691"/>
              <a:ext cx="228402" cy="36000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endParaRPr lang="en-GB" sz="1000" b="1" noProof="0">
                <a:solidFill>
                  <a:srgbClr val="D60093"/>
                </a:solidFill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912B235B-574F-4145-BB5D-9C8282E897CC}"/>
                </a:ext>
              </a:extLst>
            </p:cNvPr>
            <p:cNvSpPr txBox="1"/>
            <p:nvPr/>
          </p:nvSpPr>
          <p:spPr>
            <a:xfrm>
              <a:off x="3580228" y="2994903"/>
              <a:ext cx="228402" cy="72000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endParaRPr lang="en-GB" sz="1000" b="1" noProof="0">
                <a:solidFill>
                  <a:srgbClr val="D60093"/>
                </a:solidFill>
              </a:endParaRPr>
            </a:p>
          </p:txBody>
        </p:sp>
        <p:sp>
          <p:nvSpPr>
            <p:cNvPr id="62" name="Left Brace 61">
              <a:extLst>
                <a:ext uri="{FF2B5EF4-FFF2-40B4-BE49-F238E27FC236}">
                  <a16:creationId xmlns:a16="http://schemas.microsoft.com/office/drawing/2014/main" id="{FBAF2471-4A8F-4166-8581-81BBBD9506CD}"/>
                </a:ext>
              </a:extLst>
            </p:cNvPr>
            <p:cNvSpPr/>
            <p:nvPr/>
          </p:nvSpPr>
          <p:spPr>
            <a:xfrm rot="16200000">
              <a:off x="2516309" y="3462818"/>
              <a:ext cx="147640" cy="1463050"/>
            </a:xfrm>
            <a:prstGeom prst="leftBrac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9437B2A-4838-4F69-9B14-EE7DC1D3B82C}"/>
                </a:ext>
              </a:extLst>
            </p:cNvPr>
            <p:cNvSpPr txBox="1"/>
            <p:nvPr/>
          </p:nvSpPr>
          <p:spPr>
            <a:xfrm>
              <a:off x="2198260" y="4270086"/>
              <a:ext cx="779849" cy="246221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>
                  <a:solidFill>
                    <a:schemeClr val="bg1">
                      <a:lumMod val="50000"/>
                    </a:schemeClr>
                  </a:solidFill>
                </a:rPr>
                <a:t>S1, S2, S3, etc.</a:t>
              </a:r>
            </a:p>
            <a:p>
              <a:pPr algn="ctr"/>
              <a:r>
                <a:rPr lang="en-GB" sz="600">
                  <a:solidFill>
                    <a:schemeClr val="bg1">
                      <a:lumMod val="50000"/>
                    </a:schemeClr>
                  </a:solidFill>
                </a:rPr>
                <a:t>i</a:t>
              </a:r>
              <a:r>
                <a:rPr lang="en-GB" sz="600" noProof="0">
                  <a:solidFill>
                    <a:schemeClr val="bg1">
                      <a:lumMod val="50000"/>
                    </a:schemeClr>
                  </a:solidFill>
                </a:rPr>
                <a:t>f require</a:t>
              </a:r>
              <a:r>
                <a:rPr lang="en-GB" sz="600">
                  <a:solidFill>
                    <a:schemeClr val="bg1">
                      <a:lumMod val="50000"/>
                    </a:schemeClr>
                  </a:solidFill>
                </a:rPr>
                <a:t>d</a:t>
              </a:r>
              <a:endParaRPr lang="en-GB" sz="600" noProof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B895C59-8F93-4C0F-9ACA-9E264496AB71}"/>
                </a:ext>
              </a:extLst>
            </p:cNvPr>
            <p:cNvCxnSpPr>
              <a:cxnSpLocks/>
            </p:cNvCxnSpPr>
            <p:nvPr/>
          </p:nvCxnSpPr>
          <p:spPr>
            <a:xfrm>
              <a:off x="1819565" y="4076545"/>
              <a:ext cx="8357436" cy="0"/>
            </a:xfrm>
            <a:prstGeom prst="line">
              <a:avLst/>
            </a:prstGeom>
            <a:ln w="57150" cmpd="sng">
              <a:solidFill>
                <a:schemeClr val="tx1"/>
              </a:solidFill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3A5A94F-97E8-4B93-A5BC-2E33AC83DFEC}"/>
                </a:ext>
              </a:extLst>
            </p:cNvPr>
            <p:cNvSpPr txBox="1"/>
            <p:nvPr/>
          </p:nvSpPr>
          <p:spPr>
            <a:xfrm>
              <a:off x="4451092" y="4262388"/>
              <a:ext cx="349797" cy="24622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/>
                <a:t>V5</a:t>
              </a:r>
              <a:endParaRPr lang="en-GB" sz="600"/>
            </a:p>
            <a:p>
              <a:pPr algn="ctr"/>
              <a:r>
                <a:rPr lang="en-GB" sz="600"/>
                <a:t>Week 2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ADBEFCC9-386E-4196-BA02-8D86054B7C84}"/>
                </a:ext>
              </a:extLst>
            </p:cNvPr>
            <p:cNvSpPr txBox="1"/>
            <p:nvPr/>
          </p:nvSpPr>
          <p:spPr>
            <a:xfrm>
              <a:off x="5139472" y="4391184"/>
              <a:ext cx="349797" cy="24622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/>
                <a:t>V6</a:t>
              </a:r>
              <a:endParaRPr lang="en-GB" sz="600"/>
            </a:p>
            <a:p>
              <a:pPr algn="ctr"/>
              <a:r>
                <a:rPr lang="en-GB" sz="600"/>
                <a:t>Week 4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D355B90B-5821-4D59-A811-0059BB8F1934}"/>
                </a:ext>
              </a:extLst>
            </p:cNvPr>
            <p:cNvSpPr txBox="1"/>
            <p:nvPr/>
          </p:nvSpPr>
          <p:spPr>
            <a:xfrm>
              <a:off x="5522718" y="4262388"/>
              <a:ext cx="349797" cy="24622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/>
                <a:t>V7</a:t>
              </a:r>
              <a:endParaRPr lang="en-GB" sz="600"/>
            </a:p>
            <a:p>
              <a:pPr algn="ctr"/>
              <a:r>
                <a:rPr lang="en-GB" sz="600"/>
                <a:t>Week 6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6A674CA7-0158-4F5A-883E-6797458D919F}"/>
                </a:ext>
              </a:extLst>
            </p:cNvPr>
            <p:cNvSpPr txBox="1"/>
            <p:nvPr/>
          </p:nvSpPr>
          <p:spPr>
            <a:xfrm>
              <a:off x="6596315" y="4279906"/>
              <a:ext cx="349797" cy="24622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/>
                <a:t>V9</a:t>
              </a:r>
              <a:endParaRPr lang="en-GB" sz="600"/>
            </a:p>
            <a:p>
              <a:pPr algn="ctr"/>
              <a:r>
                <a:rPr lang="en-GB" sz="600"/>
                <a:t>Week 20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BCB4303C-FCFF-479A-B575-2BC8CA5E3554}"/>
                </a:ext>
              </a:extLst>
            </p:cNvPr>
            <p:cNvSpPr txBox="1"/>
            <p:nvPr/>
          </p:nvSpPr>
          <p:spPr>
            <a:xfrm>
              <a:off x="7269926" y="4272563"/>
              <a:ext cx="349797" cy="24622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/>
                <a:t>V10</a:t>
              </a:r>
              <a:endParaRPr lang="en-GB" sz="600"/>
            </a:p>
            <a:p>
              <a:pPr algn="ctr"/>
              <a:r>
                <a:rPr lang="en-GB" sz="600"/>
                <a:t>Week 28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EA0AB239-6FF9-42B1-A13E-8D3DB184B696}"/>
                </a:ext>
              </a:extLst>
            </p:cNvPr>
            <p:cNvSpPr txBox="1"/>
            <p:nvPr/>
          </p:nvSpPr>
          <p:spPr>
            <a:xfrm>
              <a:off x="7878797" y="4380951"/>
              <a:ext cx="349797" cy="24622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/>
                <a:t>V11</a:t>
              </a:r>
              <a:endParaRPr lang="en-GB" sz="600"/>
            </a:p>
            <a:p>
              <a:pPr algn="ctr"/>
              <a:r>
                <a:rPr lang="en-GB" sz="600"/>
                <a:t>Week 36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B17986C-E8C1-4F3B-A768-5B00900F57A9}"/>
                </a:ext>
              </a:extLst>
            </p:cNvPr>
            <p:cNvSpPr txBox="1"/>
            <p:nvPr/>
          </p:nvSpPr>
          <p:spPr>
            <a:xfrm>
              <a:off x="9402260" y="4385120"/>
              <a:ext cx="349797" cy="24622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/>
                <a:t>V15</a:t>
              </a:r>
              <a:endParaRPr lang="en-GB" sz="600"/>
            </a:p>
            <a:p>
              <a:pPr algn="ctr"/>
              <a:r>
                <a:rPr lang="en-GB" sz="600"/>
                <a:t>EOT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60F6C8B1-5EE8-4131-8A14-28BECD8ECA4B}"/>
                </a:ext>
              </a:extLst>
            </p:cNvPr>
            <p:cNvSpPr txBox="1"/>
            <p:nvPr/>
          </p:nvSpPr>
          <p:spPr>
            <a:xfrm>
              <a:off x="8549699" y="4280757"/>
              <a:ext cx="349797" cy="24622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/>
                <a:t>V13</a:t>
              </a:r>
              <a:endParaRPr lang="en-GB" sz="600"/>
            </a:p>
            <a:p>
              <a:pPr algn="ctr"/>
              <a:r>
                <a:rPr lang="en-GB" sz="600"/>
                <a:t>Week 40</a:t>
              </a:r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D162CFF-534A-44D6-9639-F89B4409A9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47088" y="4088206"/>
              <a:ext cx="5158" cy="1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D96594F-3441-4942-A07F-AD19B6014FF5}"/>
                </a:ext>
              </a:extLst>
            </p:cNvPr>
            <p:cNvSpPr txBox="1"/>
            <p:nvPr/>
          </p:nvSpPr>
          <p:spPr>
            <a:xfrm>
              <a:off x="8188310" y="4279906"/>
              <a:ext cx="349797" cy="24622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/>
                <a:t>V12</a:t>
              </a:r>
              <a:endParaRPr lang="en-GB" sz="600"/>
            </a:p>
            <a:p>
              <a:pPr algn="ctr"/>
              <a:r>
                <a:rPr lang="en-GB" sz="600"/>
                <a:t>Week 38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38F1A1A5-F01C-43A1-9AA8-67E35D7D6A98}"/>
                </a:ext>
              </a:extLst>
            </p:cNvPr>
            <p:cNvSpPr txBox="1"/>
            <p:nvPr/>
          </p:nvSpPr>
          <p:spPr>
            <a:xfrm>
              <a:off x="1653113" y="4383751"/>
              <a:ext cx="349797" cy="24622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/>
                <a:t>V1</a:t>
              </a:r>
              <a:endParaRPr lang="en-GB" sz="600" noProof="0"/>
            </a:p>
            <a:p>
              <a:pPr algn="ctr"/>
              <a:r>
                <a:rPr lang="en-GB" sz="600" noProof="0"/>
                <a:t>Screening</a:t>
              </a: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E3D5A116-7E1D-489C-A01B-47D6609F88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77584" y="4088206"/>
              <a:ext cx="5158" cy="1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88BB9FD0-0AC2-4D1A-B719-4A1BB92D98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34379" y="4076545"/>
              <a:ext cx="5158" cy="1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E5B205A2-C0C2-4B33-8291-1896517310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94095" y="4086296"/>
              <a:ext cx="5158" cy="1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E74C014F-9398-4C7F-9C79-276223D7F2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4557" y="4079467"/>
              <a:ext cx="5158" cy="1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7E4EE879-4D0C-418C-A1FB-8511D7186B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67809" y="4080774"/>
              <a:ext cx="5158" cy="1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5F6B37B7-200E-44BC-B549-A9A54DBA44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4825" y="4086296"/>
              <a:ext cx="5158" cy="1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C3E44B33-6483-412A-BE96-0CF7313EB2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62266" y="4086296"/>
              <a:ext cx="5158" cy="1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2186DC1-0D58-483D-AD6C-88314FE05B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17101" y="4079951"/>
              <a:ext cx="5158" cy="1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BDE07084-5ACC-4BA8-B283-820A76417728}"/>
                </a:ext>
              </a:extLst>
            </p:cNvPr>
            <p:cNvSpPr txBox="1"/>
            <p:nvPr/>
          </p:nvSpPr>
          <p:spPr>
            <a:xfrm>
              <a:off x="9938737" y="4383751"/>
              <a:ext cx="477221" cy="24622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/>
                <a:t>V16</a:t>
              </a:r>
              <a:endParaRPr lang="en-GB" sz="600"/>
            </a:p>
            <a:p>
              <a:pPr algn="ctr"/>
              <a:r>
                <a:rPr lang="en-GB" sz="600"/>
                <a:t>EOS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51A1D76A-7E0A-4ACD-9AEE-1D34E93E1A48}"/>
                </a:ext>
              </a:extLst>
            </p:cNvPr>
            <p:cNvSpPr txBox="1"/>
            <p:nvPr/>
          </p:nvSpPr>
          <p:spPr>
            <a:xfrm>
              <a:off x="8996223" y="4279906"/>
              <a:ext cx="349797" cy="24622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/>
                <a:t>V14</a:t>
              </a:r>
              <a:endParaRPr lang="en-GB" sz="600"/>
            </a:p>
            <a:p>
              <a:pPr algn="ctr"/>
              <a:r>
                <a:rPr lang="en-GB" sz="600"/>
                <a:t>Week 44</a:t>
              </a:r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E4DF20BA-F32C-4026-B4BF-0B69CE01B3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70585" y="4079467"/>
              <a:ext cx="5158" cy="1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Arrow: Right 1">
            <a:extLst>
              <a:ext uri="{FF2B5EF4-FFF2-40B4-BE49-F238E27FC236}">
                <a16:creationId xmlns:a16="http://schemas.microsoft.com/office/drawing/2014/main" id="{8F1C4C19-BB6F-77A2-766E-C93E0EB78FF6}"/>
              </a:ext>
            </a:extLst>
          </p:cNvPr>
          <p:cNvSpPr/>
          <p:nvPr/>
        </p:nvSpPr>
        <p:spPr>
          <a:xfrm rot="16200000">
            <a:off x="3580244" y="5101787"/>
            <a:ext cx="927512" cy="732832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err="1">
              <a:solidFill>
                <a:schemeClr val="tx1"/>
              </a:solidFill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A517B8CE-F475-CC6E-0A6B-46D416C1363E}"/>
              </a:ext>
            </a:extLst>
          </p:cNvPr>
          <p:cNvSpPr/>
          <p:nvPr/>
        </p:nvSpPr>
        <p:spPr>
          <a:xfrm rot="16200000">
            <a:off x="4828847" y="5101787"/>
            <a:ext cx="927512" cy="732832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err="1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665931-5F98-84D4-1577-78D1FA581661}"/>
              </a:ext>
            </a:extLst>
          </p:cNvPr>
          <p:cNvSpPr txBox="1"/>
          <p:nvPr/>
        </p:nvSpPr>
        <p:spPr>
          <a:xfrm>
            <a:off x="3716079" y="5993249"/>
            <a:ext cx="687689" cy="215444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  <a:endParaRPr lang="en-US" sz="14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46929C9-2515-F797-E33B-9E0BA7AF5941}"/>
              </a:ext>
            </a:extLst>
          </p:cNvPr>
          <p:cNvSpPr txBox="1"/>
          <p:nvPr/>
        </p:nvSpPr>
        <p:spPr>
          <a:xfrm>
            <a:off x="5010299" y="5993249"/>
            <a:ext cx="604268" cy="215444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Week 4</a:t>
            </a:r>
            <a:endParaRPr lang="en-US" sz="14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C73A9F4-1F85-3412-7CBF-7465F3948099}"/>
              </a:ext>
            </a:extLst>
          </p:cNvPr>
          <p:cNvSpPr txBox="1"/>
          <p:nvPr/>
        </p:nvSpPr>
        <p:spPr>
          <a:xfrm>
            <a:off x="517780" y="5741631"/>
            <a:ext cx="2907075" cy="646331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6E8089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NCT03541174</a:t>
            </a:r>
            <a:endParaRPr lang="en-CH" sz="1800" dirty="0">
              <a:solidFill>
                <a:srgbClr val="6E8089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CH" dirty="0">
                <a:latin typeface="Arial" panose="020B0604020202020204" pitchFamily="34" charset="0"/>
              </a:rPr>
              <a:t>730 patients randomized</a:t>
            </a:r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9CDC0B7-2E18-8A12-F676-160B07A19165}"/>
              </a:ext>
            </a:extLst>
          </p:cNvPr>
          <p:cNvSpPr txBox="1"/>
          <p:nvPr/>
        </p:nvSpPr>
        <p:spPr>
          <a:xfrm>
            <a:off x="6058347" y="5288758"/>
            <a:ext cx="2479760" cy="1020562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endpoint: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Change in mean </a:t>
            </a:r>
            <a:b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sitting office SBP from baseline to Week 4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74CEA8D-69F5-15D4-9ADA-860B5337F99E}"/>
              </a:ext>
            </a:extLst>
          </p:cNvPr>
          <p:cNvSpPr txBox="1"/>
          <p:nvPr/>
        </p:nvSpPr>
        <p:spPr>
          <a:xfrm>
            <a:off x="8827651" y="5288758"/>
            <a:ext cx="2617846" cy="1020562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secondary endpoint: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Change in mean sitting office SBP from Weeks 36 to 40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6332832-3343-A460-B8C5-E144C1008DB3}"/>
              </a:ext>
            </a:extLst>
          </p:cNvPr>
          <p:cNvSpPr/>
          <p:nvPr/>
        </p:nvSpPr>
        <p:spPr>
          <a:xfrm>
            <a:off x="794737" y="6512693"/>
            <a:ext cx="9144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Danaietash P, et al. </a:t>
            </a:r>
            <a:r>
              <a:rPr lang="en-US" sz="800" i="1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 Clin Hypertens</a:t>
            </a:r>
            <a:r>
              <a:rPr lang="en-US" sz="800" i="0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2022;24(7):804-813. doi: 10.1111/jch.14517.</a:t>
            </a:r>
            <a:endParaRPr lang="en-AU" sz="8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946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Primary &amp; secondary endpoints met with </a:t>
            </a:r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statistical significance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67C11B-09CF-4415-E04D-C011DD7AAC6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9653EA-C9FF-4CE1-AC05-829EA5D34D43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3200" dirty="0">
                <a:latin typeface="Arial" panose="020B0604020202020204" pitchFamily="34" charset="0"/>
                <a:cs typeface="Arial" panose="020B0604020202020204" pitchFamily="34" charset="0"/>
              </a:rPr>
              <a:t>Aprocitentan: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Significant and Sustained Efficacy</a:t>
            </a:r>
            <a:r>
              <a:rPr lang="en-CH" sz="3200" dirty="0">
                <a:latin typeface="Arial" panose="020B0604020202020204" pitchFamily="34" charset="0"/>
                <a:cs typeface="Arial" panose="020B0604020202020204" pitchFamily="34" charset="0"/>
              </a:rPr>
              <a:t> on BP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">
            <a:extLst>
              <a:ext uri="{FF2B5EF4-FFF2-40B4-BE49-F238E27FC236}">
                <a16:creationId xmlns:a16="http://schemas.microsoft.com/office/drawing/2014/main" id="{E244E3F6-2C68-081A-40F8-63B71531F3D5}"/>
              </a:ext>
            </a:extLst>
          </p:cNvPr>
          <p:cNvSpPr txBox="1"/>
          <p:nvPr/>
        </p:nvSpPr>
        <p:spPr>
          <a:xfrm>
            <a:off x="8007128" y="2280750"/>
            <a:ext cx="4328362" cy="71903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* Primary endpoint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P=0.0042 for aprocitentan 12.5 mg vs placebo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P=0.0046 for aprocitentan 25 mg vs placebo</a:t>
            </a:r>
          </a:p>
        </p:txBody>
      </p:sp>
      <p:sp>
        <p:nvSpPr>
          <p:cNvPr id="21" name="TextBox 2">
            <a:extLst>
              <a:ext uri="{FF2B5EF4-FFF2-40B4-BE49-F238E27FC236}">
                <a16:creationId xmlns:a16="http://schemas.microsoft.com/office/drawing/2014/main" id="{99B7B358-48E5-CA48-58D3-F51AD2361062}"/>
              </a:ext>
            </a:extLst>
          </p:cNvPr>
          <p:cNvSpPr txBox="1"/>
          <p:nvPr/>
        </p:nvSpPr>
        <p:spPr>
          <a:xfrm>
            <a:off x="8032334" y="3528043"/>
            <a:ext cx="4328362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†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Key secondary endpoint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P&lt;0.0001 for aprocitentan 25 mg vs placebo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5339B9-64BC-525E-045B-DF99C4954E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4512" y="100613"/>
            <a:ext cx="1374646" cy="131216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5EFBD59-10CA-7988-B39B-E60F3B35B3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8641" y="4428191"/>
            <a:ext cx="2743200" cy="9480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5D48FE-449A-D5BB-4A9C-080D532259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00" y="1497103"/>
            <a:ext cx="7467600" cy="484931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A39B1B6-9878-7B1F-EE94-7DD8C341107D}"/>
              </a:ext>
            </a:extLst>
          </p:cNvPr>
          <p:cNvSpPr txBox="1"/>
          <p:nvPr/>
        </p:nvSpPr>
        <p:spPr>
          <a:xfrm>
            <a:off x="2135560" y="4076337"/>
            <a:ext cx="290303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Aprocitentan 12.5 mg: –15.3 mmHg</a:t>
            </a:r>
          </a:p>
          <a:p>
            <a:r>
              <a:rPr lang="en-US" sz="12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Aprocitentan vs placebo: –3.8 (</a:t>
            </a:r>
            <a:r>
              <a:rPr lang="en-US" sz="1200" b="1" i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</a:t>
            </a:r>
            <a:r>
              <a:rPr lang="en-US" sz="12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=0.0042)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8F92E7-7651-1D3A-0754-FF73DE902ECE}"/>
              </a:ext>
            </a:extLst>
          </p:cNvPr>
          <p:cNvSpPr txBox="1"/>
          <p:nvPr/>
        </p:nvSpPr>
        <p:spPr>
          <a:xfrm>
            <a:off x="1991544" y="3717108"/>
            <a:ext cx="131927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b="1" dirty="0">
                <a:solidFill>
                  <a:srgbClr val="848484"/>
                </a:solidFill>
              </a:rPr>
              <a:t>Placebo: –11.5 mmHg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233C26-D5DA-1A04-715A-B2D4B38BB938}"/>
              </a:ext>
            </a:extLst>
          </p:cNvPr>
          <p:cNvSpPr txBox="1"/>
          <p:nvPr/>
        </p:nvSpPr>
        <p:spPr>
          <a:xfrm>
            <a:off x="1775520" y="5003884"/>
            <a:ext cx="290303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</a:rPr>
              <a:t>Aprocitentan 25 mg: –15.2 mmHg</a:t>
            </a:r>
          </a:p>
          <a:p>
            <a:r>
              <a:rPr lang="en-US" sz="1200" b="1" dirty="0">
                <a:solidFill>
                  <a:schemeClr val="accent3"/>
                </a:solidFill>
              </a:rPr>
              <a:t>Aprocitentan vs placebo: –3.7 (</a:t>
            </a:r>
            <a:r>
              <a:rPr lang="en-US" sz="1200" b="1" i="1" dirty="0">
                <a:solidFill>
                  <a:schemeClr val="accent3"/>
                </a:solidFill>
              </a:rPr>
              <a:t>P</a:t>
            </a:r>
            <a:r>
              <a:rPr lang="en-US" sz="1200" b="1" dirty="0">
                <a:solidFill>
                  <a:schemeClr val="accent3"/>
                </a:solidFill>
              </a:rPr>
              <a:t>=0.0046)</a:t>
            </a:r>
          </a:p>
        </p:txBody>
      </p:sp>
    </p:spTree>
    <p:extLst>
      <p:ext uri="{BB962C8B-B14F-4D97-AF65-F5344CB8AC3E}">
        <p14:creationId xmlns:p14="http://schemas.microsoft.com/office/powerpoint/2010/main" val="2288849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50863" y="1462671"/>
            <a:ext cx="11449794" cy="4537076"/>
          </a:xfrm>
        </p:spPr>
        <p:txBody>
          <a:bodyPr/>
          <a:lstStyle/>
          <a:p>
            <a:pPr marL="97790" marR="1551305" indent="0">
              <a:lnSpc>
                <a:spcPct val="135000"/>
              </a:lnSpc>
              <a:spcBef>
                <a:spcPts val="215"/>
              </a:spcBef>
              <a:spcAft>
                <a:spcPts val="0"/>
              </a:spcAft>
              <a:buNone/>
            </a:pP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The</a:t>
            </a:r>
            <a:r>
              <a:rPr lang="en-US" sz="2400" spc="-4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effect</a:t>
            </a:r>
            <a:r>
              <a:rPr lang="en-US" sz="2400" spc="-3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of</a:t>
            </a:r>
            <a:r>
              <a:rPr lang="en-US" sz="2400" spc="-6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aprocitentan</a:t>
            </a:r>
            <a:r>
              <a:rPr lang="en-US" sz="2400" spc="-1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in</a:t>
            </a:r>
            <a:r>
              <a:rPr lang="en-US" sz="2400" spc="-9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p</a:t>
            </a:r>
            <a:r>
              <a:rPr lang="en-CH" sz="24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atients</a:t>
            </a:r>
            <a:r>
              <a:rPr lang="en-CH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with resistant hypertension</a:t>
            </a:r>
            <a:r>
              <a:rPr lang="en-CH" sz="2400" dirty="0">
                <a:latin typeface="Arial" panose="020B0604020202020204" pitchFamily="34" charset="0"/>
                <a:ea typeface="Arial" panose="020B0604020202020204" pitchFamily="34" charset="0"/>
              </a:rPr>
              <a:t> in PRECISION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was</a:t>
            </a:r>
            <a:r>
              <a:rPr lang="en-US" sz="2400" spc="-6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assessed</a:t>
            </a:r>
            <a:r>
              <a:rPr lang="en-US" sz="2400" spc="-5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on</a:t>
            </a:r>
            <a:r>
              <a:rPr lang="en-US" sz="2400" spc="-8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plasma</a:t>
            </a:r>
            <a:r>
              <a:rPr lang="en-CH" sz="2400" spc="-7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biomarkers:</a:t>
            </a:r>
            <a:r>
              <a:rPr lang="en-US" sz="2400" spc="-7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n-CH" sz="2400" spc="-75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554990" marR="1551305" indent="-457200">
              <a:lnSpc>
                <a:spcPct val="135000"/>
              </a:lnSpc>
              <a:spcBef>
                <a:spcPts val="215"/>
              </a:spcBef>
              <a:spcAft>
                <a:spcPts val="0"/>
              </a:spcAft>
              <a:buFontTx/>
              <a:buChar char="-"/>
            </a:pP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ET-1</a:t>
            </a:r>
            <a:r>
              <a:rPr lang="en-US" sz="2400" spc="-11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n-CH" sz="2400" spc="-11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554990" marR="1551305" indent="-457200">
              <a:lnSpc>
                <a:spcPct val="135000"/>
              </a:lnSpc>
              <a:spcBef>
                <a:spcPts val="215"/>
              </a:spcBef>
              <a:spcAft>
                <a:spcPts val="0"/>
              </a:spcAft>
              <a:buFontTx/>
              <a:buChar char="-"/>
            </a:pP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CT-proET-1</a:t>
            </a:r>
            <a:r>
              <a:rPr lang="en-CH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</a:p>
          <a:p>
            <a:pPr marL="554990" marR="1551305" indent="-457200">
              <a:lnSpc>
                <a:spcPct val="135000"/>
              </a:lnSpc>
              <a:spcBef>
                <a:spcPts val="215"/>
              </a:spcBef>
              <a:spcAft>
                <a:spcPts val="0"/>
              </a:spcAft>
              <a:buFontTx/>
              <a:buChar char="-"/>
            </a:pPr>
            <a:r>
              <a:rPr lang="en-CH" sz="2400" spc="-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Immunoreactive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renin</a:t>
            </a:r>
            <a:endParaRPr lang="en-CH" sz="2400" spc="-25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554990" marR="1551305" indent="-457200">
              <a:lnSpc>
                <a:spcPct val="135000"/>
              </a:lnSpc>
              <a:spcBef>
                <a:spcPts val="215"/>
              </a:spcBef>
              <a:spcAft>
                <a:spcPts val="0"/>
              </a:spcAft>
              <a:buFontTx/>
              <a:buChar char="-"/>
            </a:pP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Aldosterone</a:t>
            </a:r>
            <a:endParaRPr lang="en-CH" sz="24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554990" marR="1551305" indent="-457200">
              <a:lnSpc>
                <a:spcPct val="135000"/>
              </a:lnSpc>
              <a:spcBef>
                <a:spcPts val="215"/>
              </a:spcBef>
              <a:spcAft>
                <a:spcPts val="0"/>
              </a:spcAft>
              <a:buFontTx/>
              <a:buChar char="-"/>
            </a:pPr>
            <a:r>
              <a:rPr lang="en-CH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Lipids</a:t>
            </a:r>
            <a:endParaRPr lang="en-US" sz="24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97790" marR="1551305" indent="0">
              <a:lnSpc>
                <a:spcPct val="135000"/>
              </a:lnSpc>
              <a:spcBef>
                <a:spcPts val="215"/>
              </a:spcBef>
              <a:spcAft>
                <a:spcPts val="0"/>
              </a:spcAft>
              <a:buNone/>
            </a:pPr>
            <a:endParaRPr lang="en-CH" sz="2400" spc="-85" dirty="0">
              <a:solidFill>
                <a:srgbClr val="8599A8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Goal of the current analysis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0BADFFB-EA03-118C-6EC3-E0E969726B4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D37FD71-3BF2-4567-8A44-A50840E5475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348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EBB86B-1003-CA62-031D-0C8401236C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CH" sz="2400" dirty="0">
                <a:latin typeface="Arial" panose="020B0604020202020204" pitchFamily="34" charset="0"/>
                <a:cs typeface="Arial" panose="020B0604020202020204" pitchFamily="34" charset="0"/>
              </a:rPr>
              <a:t>Their place in the synthetic pathway of ET-1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F8366F-5769-D6DE-1125-AAF2E8FFDFA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D37FD71-3BF2-4567-8A44-A50840E5475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ET-1 and CT-proET-1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986FE74-6683-C2A6-BB97-EDD35B75FC9A}"/>
              </a:ext>
            </a:extLst>
          </p:cNvPr>
          <p:cNvSpPr/>
          <p:nvPr/>
        </p:nvSpPr>
        <p:spPr>
          <a:xfrm>
            <a:off x="6530208" y="1916832"/>
            <a:ext cx="4966392" cy="1301693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CT-ProET-1</a:t>
            </a:r>
            <a:r>
              <a:rPr lang="en-CH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(169-212 aa)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 not bind to ET receptors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Inactive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half life (hours)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CD7243B-9ACC-E3EA-DC9E-CC8BA936F8C9}"/>
              </a:ext>
            </a:extLst>
          </p:cNvPr>
          <p:cNvSpPr/>
          <p:nvPr/>
        </p:nvSpPr>
        <p:spPr>
          <a:xfrm>
            <a:off x="6530208" y="3848544"/>
            <a:ext cx="4966392" cy="1556915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ET-1 </a:t>
            </a:r>
            <a:r>
              <a:rPr lang="en-CH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(1-21 aa)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Binds to ET</a:t>
            </a:r>
            <a:r>
              <a:rPr lang="en-CH" sz="16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CH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ET</a:t>
            </a:r>
            <a:r>
              <a:rPr lang="en-CH" sz="16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CH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receptors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 half life (&lt; 5 minutes)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Cleared by </a:t>
            </a:r>
            <a:r>
              <a:rPr lang="en-CH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capacity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en-US" sz="16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receptors</a:t>
            </a:r>
          </a:p>
        </p:txBody>
      </p:sp>
      <p:pic>
        <p:nvPicPr>
          <p:cNvPr id="8" name="Picture 7" descr="A diagram of a dna chain&#10;&#10;Description automatically generated">
            <a:extLst>
              <a:ext uri="{FF2B5EF4-FFF2-40B4-BE49-F238E27FC236}">
                <a16:creationId xmlns:a16="http://schemas.microsoft.com/office/drawing/2014/main" id="{E75413A0-AAC7-C44D-7C3E-C8319E2703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26901" r="24013"/>
          <a:stretch/>
        </p:blipFill>
        <p:spPr>
          <a:xfrm>
            <a:off x="335360" y="1916832"/>
            <a:ext cx="6006166" cy="36047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94428FF-37F4-B43D-7C62-0B025993F074}"/>
              </a:ext>
            </a:extLst>
          </p:cNvPr>
          <p:cNvSpPr/>
          <p:nvPr/>
        </p:nvSpPr>
        <p:spPr>
          <a:xfrm>
            <a:off x="794737" y="6512693"/>
            <a:ext cx="9144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Iglarz, M et al. </a:t>
            </a:r>
            <a:r>
              <a:rPr lang="en-US" sz="800" i="1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 Preparation</a:t>
            </a:r>
            <a:endParaRPr lang="en-AU" sz="8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043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From</a:t>
            </a:r>
            <a:r>
              <a:rPr lang="en-US" sz="2400" spc="-5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the</a:t>
            </a:r>
            <a:r>
              <a:rPr lang="en-US" sz="2400" spc="-8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730</a:t>
            </a:r>
            <a:r>
              <a:rPr lang="en-US" sz="2400" spc="-8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randomized</a:t>
            </a:r>
            <a:r>
              <a:rPr lang="en-US" sz="2400" spc="-5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patients</a:t>
            </a:r>
            <a:r>
              <a:rPr lang="en-US" sz="2400" spc="-5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in</a:t>
            </a:r>
            <a:r>
              <a:rPr lang="en-US" sz="2400" spc="-6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PRECISION,</a:t>
            </a:r>
            <a:r>
              <a:rPr lang="en-US" sz="2400" spc="-7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n-CH" sz="2400" spc="-75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endParaRPr lang="en-CH" sz="2400" spc="-75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ET-1</a:t>
            </a:r>
            <a:r>
              <a:rPr lang="en-US" sz="2400" spc="-9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(</a:t>
            </a:r>
            <a:r>
              <a:rPr lang="en-CH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ELISA,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n=700),</a:t>
            </a:r>
            <a:r>
              <a:rPr lang="en-US" sz="2400" spc="-7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n-CH" sz="2400" spc="-75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CT-proET-1</a:t>
            </a:r>
            <a:r>
              <a:rPr lang="en-US" sz="2400" spc="-5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(</a:t>
            </a:r>
            <a:r>
              <a:rPr lang="en-CH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LC-MS,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n=1</a:t>
            </a:r>
            <a:r>
              <a:rPr lang="en-CH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5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0,</a:t>
            </a:r>
            <a:r>
              <a:rPr lang="en-US" sz="2400" spc="-8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randomly selected),</a:t>
            </a:r>
            <a:r>
              <a:rPr lang="en-US" sz="2400" spc="-8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n-CH" sz="2400" spc="-85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immunoreactive</a:t>
            </a:r>
            <a:r>
              <a:rPr lang="en-US" sz="2400" spc="-7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renin</a:t>
            </a:r>
            <a:r>
              <a:rPr lang="en-US" sz="2400" spc="-5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(n=679)</a:t>
            </a:r>
            <a:r>
              <a:rPr lang="en-US" sz="2400" spc="-5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n-CH" sz="24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aldosterone</a:t>
            </a:r>
            <a:r>
              <a:rPr lang="en-US" sz="2400" spc="-1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(n=703</a:t>
            </a:r>
            <a:r>
              <a:rPr lang="en-CH" sz="2400" dirty="0">
                <a:latin typeface="Arial" panose="020B0604020202020204" pitchFamily="34" charset="0"/>
                <a:ea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endParaRPr lang="en-CH" sz="24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were</a:t>
            </a:r>
            <a:r>
              <a:rPr lang="en-US" sz="2400" spc="-4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measured</a:t>
            </a:r>
            <a:r>
              <a:rPr lang="en-US" sz="2400" spc="-5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in plasma</a:t>
            </a:r>
            <a:r>
              <a:rPr lang="en-US" sz="2400" spc="-2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samples at</a:t>
            </a:r>
            <a:r>
              <a:rPr lang="en-US" sz="2400" spc="-9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baseline</a:t>
            </a:r>
            <a:r>
              <a:rPr lang="en-US" sz="2400" spc="-1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and</a:t>
            </a:r>
            <a:r>
              <a:rPr lang="en-US" sz="2400" spc="-6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after</a:t>
            </a:r>
            <a:r>
              <a:rPr lang="en-US" sz="2400" spc="-3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2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4 weeks</a:t>
            </a:r>
            <a:r>
              <a:rPr lang="en-CH" sz="2400" dirty="0">
                <a:latin typeface="Arial" panose="020B0604020202020204" pitchFamily="34" charset="0"/>
                <a:ea typeface="Arial" panose="020B0604020202020204" pitchFamily="34" charset="0"/>
              </a:rPr>
              <a:t> / 36 weeks.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Methods</a:t>
            </a:r>
            <a:br>
              <a:rPr lang="en-CH" dirty="0">
                <a:latin typeface="Arial" panose="020B0604020202020204" pitchFamily="34" charset="0"/>
                <a:ea typeface="Arial" panose="020B0604020202020204" pitchFamily="34" charset="0"/>
              </a:rPr>
            </a:b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74902D-2483-2F20-06E8-79712990842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D37FD71-3BF2-4567-8A44-A50840E5475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711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6F97F8-2194-66EC-0AAC-FB524888B6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Effect from baseline to week 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C008FF-1EA1-6ABE-A340-B6A997F40FD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6078676-02E4-4E8B-BD07-D0B083F0B46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DBA97ED-1C5C-5D7A-62E0-8BE883CD6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Aprocitentan increases plasma ET-1 and CT</a:t>
            </a:r>
            <a:r>
              <a:rPr lang="en-CH" sz="36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proET-1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4211F8-EF5B-CD9F-DC8E-7CB5FCE56990}"/>
              </a:ext>
            </a:extLst>
          </p:cNvPr>
          <p:cNvSpPr txBox="1"/>
          <p:nvPr/>
        </p:nvSpPr>
        <p:spPr>
          <a:xfrm>
            <a:off x="911424" y="5773837"/>
            <a:ext cx="9037220" cy="646331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5060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Geometric Mean</a:t>
            </a:r>
            <a:endParaRPr lang="en-CH" sz="1200" dirty="0">
              <a:solidFill>
                <a:srgbClr val="050606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US" sz="1200" dirty="0">
                <a:solidFill>
                  <a:srgbClr val="05060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Analyzed by ANCOVA analysis for ratio to placebo; ****, p&lt;0.0001</a:t>
            </a:r>
          </a:p>
          <a:p>
            <a:r>
              <a:rPr lang="en-US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ET-1: 700 patients </a:t>
            </a:r>
            <a:r>
              <a:rPr lang="en-CH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</a:t>
            </a:r>
            <a:r>
              <a:rPr lang="en-CH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CT</a:t>
            </a:r>
            <a:r>
              <a:rPr lang="en-CH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proET-1: </a:t>
            </a:r>
            <a:r>
              <a:rPr lang="en-CH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patients</a:t>
            </a:r>
            <a:r>
              <a:rPr lang="en-CH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 group</a:t>
            </a:r>
            <a:r>
              <a:rPr lang="en-US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H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randomly selected</a:t>
            </a:r>
            <a:r>
              <a:rPr lang="en-CH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200" dirty="0">
                <a:solidFill>
                  <a:srgbClr val="0506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screenshot of a video game&#10;&#10;Description automatically generated">
            <a:extLst>
              <a:ext uri="{FF2B5EF4-FFF2-40B4-BE49-F238E27FC236}">
                <a16:creationId xmlns:a16="http://schemas.microsoft.com/office/drawing/2014/main" id="{065C67D3-0348-83D4-E70A-F2C01372C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30" y="1251732"/>
            <a:ext cx="5760640" cy="3778909"/>
          </a:xfrm>
          <a:prstGeom prst="rect">
            <a:avLst/>
          </a:prstGeom>
        </p:spPr>
      </p:pic>
      <p:pic>
        <p:nvPicPr>
          <p:cNvPr id="10" name="Picture 9" descr="A screenshot of a video game&#10;&#10;Description automatically generated">
            <a:extLst>
              <a:ext uri="{FF2B5EF4-FFF2-40B4-BE49-F238E27FC236}">
                <a16:creationId xmlns:a16="http://schemas.microsoft.com/office/drawing/2014/main" id="{1236D6CE-CC62-EADB-7434-C797753C32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971" y="1334980"/>
            <a:ext cx="5612791" cy="377890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54D0427-46D4-10F5-F6E7-2D9F8B931575}"/>
              </a:ext>
            </a:extLst>
          </p:cNvPr>
          <p:cNvSpPr/>
          <p:nvPr/>
        </p:nvSpPr>
        <p:spPr>
          <a:xfrm>
            <a:off x="794737" y="6512693"/>
            <a:ext cx="9144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0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Iglarz, M et al. </a:t>
            </a:r>
            <a:r>
              <a:rPr lang="en-US" sz="800" i="1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 Preparation</a:t>
            </a:r>
            <a:endParaRPr lang="en-AU" sz="8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01569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NFO" val="IDO1001"/>
  <p:tag name="LANGUAGE" val="103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ACKIMAGE" val="ambition.pn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ACKIMAGE" val="inspiration.png"/>
</p:tagLst>
</file>

<file path=ppt/theme/theme1.xml><?xml version="1.0" encoding="utf-8"?>
<a:theme xmlns:a="http://schemas.openxmlformats.org/drawingml/2006/main" name="Office Theme">
  <a:themeElements>
    <a:clrScheme name="Idorsia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FF3300"/>
      </a:accent1>
      <a:accent2>
        <a:srgbClr val="D90373"/>
      </a:accent2>
      <a:accent3>
        <a:srgbClr val="541471"/>
      </a:accent3>
      <a:accent4>
        <a:srgbClr val="0093DD"/>
      </a:accent4>
      <a:accent5>
        <a:srgbClr val="3E9E1F"/>
      </a:accent5>
      <a:accent6>
        <a:srgbClr val="808080"/>
      </a:accent6>
      <a:hlink>
        <a:srgbClr val="541471"/>
      </a:hlink>
      <a:folHlink>
        <a:srgbClr val="C490AA"/>
      </a:folHlink>
    </a:clrScheme>
    <a:fontScheme name="Idorsia">
      <a:majorFont>
        <a:latin typeface="Ubuntu Light"/>
        <a:ea typeface=""/>
        <a:cs typeface=""/>
      </a:majorFont>
      <a:minorFont>
        <a:latin typeface="Ubuntu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2700">
          <a:solidFill>
            <a:schemeClr val="tx1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noFill/>
        </a:ln>
      </a:spPr>
      <a:bodyPr wrap="square" lIns="0" tIns="0" rIns="0" bIns="0" rtlCol="0">
        <a:spAutoFit/>
      </a:bodyPr>
      <a:lstStyle>
        <a:defPPr>
          <a:defRPr noProof="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dorsia169 20170601(1).potx" id="{AB340107-D9CB-4A95-ABB7-7A9EAE3BD361}" vid="{D074B90D-F0C1-41FC-84A9-3ED0EF43F2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VariableList UniqueId="3dd27396-5aee-4d8c-a96f-59720a842456" Name="AD_HOC" ContentType="XML" MajorVersion="0" MinorVersion="1" isLocalCopy="False" IsBaseObject="False" DataSourceId="a46efdcb-ff57-4bb8-93e1-c65660dc2910" DataSourceMajorVersion="0" DataSourceMinorVersion="1"/>
</file>

<file path=customXml/item10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2745e00-6e0e-4c61-a191-6a747d7c575b">
      <Terms xmlns="http://schemas.microsoft.com/office/infopath/2007/PartnerControls"/>
    </lcf76f155ced4ddcb4097134ff3c332f>
  </documentManagement>
</p:properties>
</file>

<file path=customXml/item3.xml><?xml version="1.0" encoding="utf-8"?>
<VariableListDefinition name="AD_HOC" displayName="AD_HOC" id="3dd27396-5aee-4d8c-a96f-59720a842456" isdomainofvalue="False" dataSourceId="a46efdcb-ff57-4bb8-93e1-c65660dc2910"/>
</file>

<file path=customXml/item4.xml><?xml version="1.0" encoding="utf-8"?>
<AllExternalAdhocVariableMappings/>
</file>

<file path=customXml/item5.xml><?xml version="1.0" encoding="utf-8"?>
<VariableListDefinition name="Computed" displayName="Computed" id="cc3472b0-42df-4258-abb9-d50224100b7d" isdomainofvalue="False" dataSourceId="7eec9b07-426a-4893-ae0a-780388aee061"/>
</file>

<file path=customXml/item6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CB2ED4C51F814EBF83F2A16BFA0E1B" ma:contentTypeVersion="15" ma:contentTypeDescription="Create a new document." ma:contentTypeScope="" ma:versionID="715b2fcb85645bc21a224855d13047a8">
  <xsd:schema xmlns:xsd="http://www.w3.org/2001/XMLSchema" xmlns:xs="http://www.w3.org/2001/XMLSchema" xmlns:p="http://schemas.microsoft.com/office/2006/metadata/properties" xmlns:ns2="82745e00-6e0e-4c61-a191-6a747d7c575b" xmlns:ns3="ba59595f-83d7-4c41-83e4-48a20a3e36e4" targetNamespace="http://schemas.microsoft.com/office/2006/metadata/properties" ma:root="true" ma:fieldsID="8d7b4c3759b2a558c8b05e91e01a0fda" ns2:_="" ns3:_="">
    <xsd:import namespace="82745e00-6e0e-4c61-a191-6a747d7c575b"/>
    <xsd:import namespace="ba59595f-83d7-4c41-83e4-48a20a3e36e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ObjectDetectorVersions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745e00-6e0e-4c61-a191-6a747d7c57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d639b06a-de23-4d5a-a010-3a9725207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59595f-83d7-4c41-83e4-48a20a3e36e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7.xml><?xml version="1.0" encoding="utf-8"?>
<VariableListDefinition name="System" displayName="System" id="aaae764e-b539-4b89-bf87-aa007630c565" isdomainofvalue="False" dataSourceId="c9320696-a072-4ab3-94e5-860ec50af9d1"/>
</file>

<file path=customXml/item8.xml><?xml version="1.0" encoding="utf-8"?>
<VariableList UniqueId="aaae764e-b539-4b89-bf87-aa007630c565" Name="System" ContentType="XML" MajorVersion="0" MinorVersion="1" isLocalCopy="False" IsBaseObject="False" DataSourceId="c9320696-a072-4ab3-94e5-860ec50af9d1" DataSourceMajorVersion="0" DataSourceMinorVersion="1"/>
</file>

<file path=customXml/item9.xml><?xml version="1.0" encoding="utf-8"?>
<VariableList UniqueId="cc3472b0-42df-4258-abb9-d50224100b7d" Name="Computed" ContentType="XML" MajorVersion="0" MinorVersion="1" isLocalCopy="False" IsBaseObject="False" DataSourceId="7eec9b07-426a-4893-ae0a-780388aee061" DataSourceMajorVersion="0" DataSourceMinorVersion="1"/>
</file>

<file path=customXml/itemProps1.xml><?xml version="1.0" encoding="utf-8"?>
<ds:datastoreItem xmlns:ds="http://schemas.openxmlformats.org/officeDocument/2006/customXml" ds:itemID="{6F918B9B-61D1-4F41-A975-78D80DE42BEB}">
  <ds:schemaRefs/>
</ds:datastoreItem>
</file>

<file path=customXml/itemProps10.xml><?xml version="1.0" encoding="utf-8"?>
<ds:datastoreItem xmlns:ds="http://schemas.openxmlformats.org/officeDocument/2006/customXml" ds:itemID="{7B47AFC3-EB30-459F-A799-5FB7901EE5C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EB93BAD-6AB8-40E3-8924-32636000C6C2}">
  <ds:schemaRefs>
    <ds:schemaRef ds:uri="82745e00-6e0e-4c61-a191-6a747d7c575b"/>
    <ds:schemaRef ds:uri="http://schemas.microsoft.com/office/2006/metadata/properties"/>
    <ds:schemaRef ds:uri="ba59595f-83d7-4c41-83e4-48a20a3e36e4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8B70ADA-52B7-46E7-9AC6-A2985A6F047E}">
  <ds:schemaRefs/>
</ds:datastoreItem>
</file>

<file path=customXml/itemProps4.xml><?xml version="1.0" encoding="utf-8"?>
<ds:datastoreItem xmlns:ds="http://schemas.openxmlformats.org/officeDocument/2006/customXml" ds:itemID="{A9D789D0-FC3E-4F57-B5CB-417D76150DD4}">
  <ds:schemaRefs/>
</ds:datastoreItem>
</file>

<file path=customXml/itemProps5.xml><?xml version="1.0" encoding="utf-8"?>
<ds:datastoreItem xmlns:ds="http://schemas.openxmlformats.org/officeDocument/2006/customXml" ds:itemID="{5FE30A79-B45A-4269-BCBF-E59BE1D058FC}">
  <ds:schemaRefs/>
</ds:datastoreItem>
</file>

<file path=customXml/itemProps6.xml><?xml version="1.0" encoding="utf-8"?>
<ds:datastoreItem xmlns:ds="http://schemas.openxmlformats.org/officeDocument/2006/customXml" ds:itemID="{E21AEE19-27D1-4699-A268-495C8187B6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745e00-6e0e-4c61-a191-6a747d7c575b"/>
    <ds:schemaRef ds:uri="ba59595f-83d7-4c41-83e4-48a20a3e36e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7.xml><?xml version="1.0" encoding="utf-8"?>
<ds:datastoreItem xmlns:ds="http://schemas.openxmlformats.org/officeDocument/2006/customXml" ds:itemID="{9591796D-0835-49A1-8EC7-AC400C18F75E}">
  <ds:schemaRefs/>
</ds:datastoreItem>
</file>

<file path=customXml/itemProps8.xml><?xml version="1.0" encoding="utf-8"?>
<ds:datastoreItem xmlns:ds="http://schemas.openxmlformats.org/officeDocument/2006/customXml" ds:itemID="{746BDECE-3F99-4D7C-B30E-26BB6992BC98}">
  <ds:schemaRefs/>
</ds:datastoreItem>
</file>

<file path=customXml/itemProps9.xml><?xml version="1.0" encoding="utf-8"?>
<ds:datastoreItem xmlns:ds="http://schemas.openxmlformats.org/officeDocument/2006/customXml" ds:itemID="{46FB3998-1F3D-4673-9194-4A7763AA4F9C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Idorsia169</Template>
  <TotalTime>0</TotalTime>
  <Words>1181</Words>
  <Application>Microsoft Office PowerPoint</Application>
  <PresentationFormat>Widescreen</PresentationFormat>
  <Paragraphs>247</Paragraphs>
  <Slides>21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Calibri</vt:lpstr>
      <vt:lpstr>Ubuntu Light</vt:lpstr>
      <vt:lpstr>Arial Nova</vt:lpstr>
      <vt:lpstr>Arial</vt:lpstr>
      <vt:lpstr>Symbol</vt:lpstr>
      <vt:lpstr>Office Theme</vt:lpstr>
      <vt:lpstr>Prism 10</vt:lpstr>
      <vt:lpstr>Effect of the endothelin receptor antagonist aprocitentan on plasma endothelin, renin and aldosterone concentrations in patients with resistant hypertension. A biomarker analysis of the PRECISION study.  Marc lglarz, Peter Blattmann, Roland F. Dreier, Parisa Danaietash, Mouna Sassi-Sayadi, Martine Clozel ldorsia Pharmaceuticals Ltd, Allschwil, Switzerland.  </vt:lpstr>
      <vt:lpstr>Disclosures</vt:lpstr>
      <vt:lpstr>Aprocitentan</vt:lpstr>
      <vt:lpstr>Phase 3 PRECISION study design and biomarkers</vt:lpstr>
      <vt:lpstr>Aprocitentan: Significant and Sustained Efficacy on BP</vt:lpstr>
      <vt:lpstr>Goal of the current analysis</vt:lpstr>
      <vt:lpstr>ET-1 and CT-proET-1</vt:lpstr>
      <vt:lpstr>Methods </vt:lpstr>
      <vt:lpstr>Aprocitentan increases plasma ET-1 and CT-proET-1</vt:lpstr>
      <vt:lpstr>No correlation between change in CT-proET-1 and ET-1</vt:lpstr>
      <vt:lpstr>Aprocitentan does not increase renin</vt:lpstr>
      <vt:lpstr>Aprocitentan decreases plasma aldosterone</vt:lpstr>
      <vt:lpstr>Aprocitentan has no effect on natremia and kalemia</vt:lpstr>
      <vt:lpstr>Aprocitentan decreases lipids</vt:lpstr>
      <vt:lpstr>Conclusions</vt:lpstr>
      <vt:lpstr>Conclusions</vt:lpstr>
      <vt:lpstr>Conclusions</vt:lpstr>
      <vt:lpstr>Thank you!</vt:lpstr>
      <vt:lpstr>Excessive chronic RAAS inhibition leads to chronic renin cell stimulation and concentric arteriolar hypertrophy</vt:lpstr>
      <vt:lpstr>ET-1 is a aldosterone secretagogue (with K+, Ang II)</vt:lpstr>
      <vt:lpstr>Endothelin fits the profile of the missing link in resistant hypertension </vt:lpstr>
    </vt:vector>
  </TitlesOfParts>
  <Company>Idorsia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clozelm</dc:creator>
  <cp:lastModifiedBy>Annyesha Satapathy</cp:lastModifiedBy>
  <cp:revision>18</cp:revision>
  <dcterms:created xsi:type="dcterms:W3CDTF">2024-08-16T14:01:12Z</dcterms:created>
  <dcterms:modified xsi:type="dcterms:W3CDTF">2025-06-30T08:30:16Z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0x01010074CB2ED4C51F814EBF83F2A16BFA0E1B</vt:lpwstr>
  </property>
  <property fmtid="{D5CDD505-2E9C-101B-9397-08002B2CF9AE}" pid="3" name="MediaServiceImageTags">
    <vt:lpwstr/>
  </property>
</Properties>
</file>